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25" r:id="rId1"/>
    <p:sldMasterId id="2147483943" r:id="rId2"/>
    <p:sldMasterId id="2147483952" r:id="rId3"/>
  </p:sldMasterIdLst>
  <p:notesMasterIdLst>
    <p:notesMasterId r:id="rId17"/>
  </p:notesMasterIdLst>
  <p:handoutMasterIdLst>
    <p:handoutMasterId r:id="rId18"/>
  </p:handoutMasterIdLst>
  <p:sldIdLst>
    <p:sldId id="256" r:id="rId4"/>
    <p:sldId id="280" r:id="rId5"/>
    <p:sldId id="281" r:id="rId6"/>
    <p:sldId id="282" r:id="rId7"/>
    <p:sldId id="276" r:id="rId8"/>
    <p:sldId id="277" r:id="rId9"/>
    <p:sldId id="272" r:id="rId10"/>
    <p:sldId id="278" r:id="rId11"/>
    <p:sldId id="258" r:id="rId12"/>
    <p:sldId id="260" r:id="rId13"/>
    <p:sldId id="273" r:id="rId14"/>
    <p:sldId id="274" r:id="rId15"/>
    <p:sldId id="279"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guide id="3" orient="horz" pos="2156">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328"/>
    <a:srgbClr val="08649C"/>
    <a:srgbClr val="19BBB7"/>
    <a:srgbClr val="1F344C"/>
    <a:srgbClr val="294665"/>
    <a:srgbClr val="D9D9D9"/>
    <a:srgbClr val="9EC62C"/>
    <a:srgbClr val="85A725"/>
    <a:srgbClr val="4B7C1A"/>
    <a:srgbClr val="627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68456" autoAdjust="0"/>
  </p:normalViewPr>
  <p:slideViewPr>
    <p:cSldViewPr snapToGrid="0" snapToObjects="1" showGuides="1">
      <p:cViewPr varScale="1">
        <p:scale>
          <a:sx n="79" d="100"/>
          <a:sy n="79" d="100"/>
        </p:scale>
        <p:origin x="1434" y="96"/>
      </p:cViewPr>
      <p:guideLst>
        <p:guide orient="horz" pos="1616"/>
        <p:guide pos="2880"/>
        <p:guide orient="horz" pos="21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p:scale>
          <a:sx n="100" d="100"/>
          <a:sy n="100" d="100"/>
        </p:scale>
        <p:origin x="-2790" y="-15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lide Number Placeholder 1"/>
          <p:cNvSpPr txBox="1">
            <a:spLocks noChangeAspect="1"/>
          </p:cNvSpPr>
          <p:nvPr/>
        </p:nvSpPr>
        <p:spPr>
          <a:xfrm>
            <a:off x="0" y="9112115"/>
            <a:ext cx="7315200" cy="489086"/>
          </a:xfrm>
          <a:prstGeom prst="rect">
            <a:avLst/>
          </a:prstGeom>
          <a:gradFill>
            <a:gsLst>
              <a:gs pos="0">
                <a:srgbClr val="00517E"/>
              </a:gs>
              <a:gs pos="100000">
                <a:srgbClr val="04304B"/>
              </a:gs>
            </a:gsLst>
            <a:path path="circle">
              <a:fillToRect l="50000" t="50000" r="50000" b="50000"/>
            </a:path>
          </a:gradFill>
        </p:spPr>
        <p:txBody>
          <a:bodyPr vert="horz" lIns="289959" tIns="98257" rIns="96653" bIns="98257"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93306"/>
            <a:r>
              <a:rPr lang="en-US" sz="1000" dirty="0">
                <a:solidFill>
                  <a:schemeClr val="bg1"/>
                </a:solidFill>
              </a:rPr>
              <a:t>Page </a:t>
            </a:r>
            <a:fld id="{114C7B2E-8ACE-7A49-BC19-183EB2D79019}" type="slidenum">
              <a:rPr lang="en-US" sz="1000">
                <a:solidFill>
                  <a:schemeClr val="bg1"/>
                </a:solidFill>
              </a:rPr>
              <a:pPr algn="l" defTabSz="193306"/>
              <a:t>‹#›</a:t>
            </a:fld>
            <a:endParaRPr lang="en-US" sz="1000" dirty="0">
              <a:solidFill>
                <a:schemeClr val="bg1"/>
              </a:solidFill>
            </a:endParaRPr>
          </a:p>
        </p:txBody>
      </p:sp>
      <p:sp>
        <p:nvSpPr>
          <p:cNvPr id="8" name="TextBox 2"/>
          <p:cNvSpPr txBox="1"/>
          <p:nvPr/>
        </p:nvSpPr>
        <p:spPr>
          <a:xfrm>
            <a:off x="2659559" y="9169147"/>
            <a:ext cx="1996085" cy="226216"/>
          </a:xfrm>
          <a:prstGeom prst="rect">
            <a:avLst/>
          </a:prstGeom>
          <a:noFill/>
        </p:spPr>
        <p:txBody>
          <a:bodyPr wrap="square" lIns="96653" tIns="48327" rIns="96653" bIns="48327" rtlCol="0" anchor="ctr">
            <a:spAutoFit/>
          </a:bodyPr>
          <a:lstStyle/>
          <a:p>
            <a:pPr algn="ctr" defTabSz="193306"/>
            <a:r>
              <a:rPr lang="en-US" sz="800" dirty="0">
                <a:solidFill>
                  <a:schemeClr val="bg1"/>
                </a:solidFill>
              </a:rPr>
              <a:t>sas.com</a:t>
            </a:r>
          </a:p>
        </p:txBody>
      </p:sp>
      <p:sp>
        <p:nvSpPr>
          <p:cNvPr id="9" name="Textbox 3"/>
          <p:cNvSpPr>
            <a:spLocks noChangeAspect="1"/>
          </p:cNvSpPr>
          <p:nvPr/>
        </p:nvSpPr>
        <p:spPr>
          <a:xfrm>
            <a:off x="2292096" y="9346650"/>
            <a:ext cx="2731008" cy="177741"/>
          </a:xfrm>
          <a:prstGeom prst="rect">
            <a:avLst/>
          </a:prstGeom>
        </p:spPr>
        <p:txBody>
          <a:bodyPr wrap="square" lIns="96653" tIns="48327" rIns="96653" bIns="48327" anchor="b" anchorCtr="0">
            <a:spAutoFit/>
          </a:bodyPr>
          <a:lstStyle/>
          <a:p>
            <a:pPr algn="ctr" defTabSz="289959" eaLnBrk="0" hangingPunct="0">
              <a:defRPr/>
            </a:pPr>
            <a:r>
              <a:rPr lang="en-US" sz="500" kern="300" spc="54" dirty="0">
                <a:solidFill>
                  <a:srgbClr val="0871B1"/>
                </a:solidFill>
                <a:latin typeface="Calibri" panose="020F0502020204030204" pitchFamily="34" charset="0"/>
                <a:ea typeface="Calibri" charset="0"/>
                <a:cs typeface="Arial" panose="020B0604020202020204" pitchFamily="34" charset="0"/>
              </a:rPr>
              <a:t>Copyright © SAS Institute </a:t>
            </a:r>
            <a:r>
              <a:rPr lang="en-US" sz="500" kern="300" spc="54" dirty="0">
                <a:solidFill>
                  <a:srgbClr val="0871B1"/>
                </a:solidFill>
                <a:ea typeface="Calibri" charset="0"/>
                <a:cs typeface="Arial" panose="020B0604020202020204" pitchFamily="34" charset="0"/>
              </a:rPr>
              <a:t>Inc</a:t>
            </a:r>
            <a:r>
              <a:rPr lang="en-US" sz="500" kern="300" spc="54" dirty="0">
                <a:solidFill>
                  <a:srgbClr val="0871B1"/>
                </a:solidFill>
                <a:latin typeface="Calibri" panose="020F0502020204030204" pitchFamily="34" charset="0"/>
                <a:ea typeface="Calibri" charset="0"/>
                <a:cs typeface="Arial" panose="020B0604020202020204" pitchFamily="34" charset="0"/>
              </a:rPr>
              <a:t>. All rights reserved.</a:t>
            </a:r>
          </a:p>
        </p:txBody>
      </p:sp>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529" y="1"/>
            <a:ext cx="2682142" cy="1306782"/>
          </a:xfrm>
          <a:prstGeom prst="rect">
            <a:avLst/>
          </a:prstGeom>
        </p:spPr>
      </p:pic>
      <p:pic>
        <p:nvPicPr>
          <p:cNvPr id="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212" y="9225126"/>
            <a:ext cx="596031" cy="266690"/>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1"/>
          <p:cNvSpPr>
            <a:spLocks noGrp="1" noRot="1" noChangeAspect="1"/>
          </p:cNvSpPr>
          <p:nvPr>
            <p:ph type="sldImg" idx="2"/>
          </p:nvPr>
        </p:nvSpPr>
        <p:spPr>
          <a:xfrm>
            <a:off x="1462088" y="1219200"/>
            <a:ext cx="4391025" cy="3292475"/>
          </a:xfrm>
          <a:prstGeom prst="rect">
            <a:avLst/>
          </a:prstGeom>
          <a:noFill/>
          <a:ln w="12700">
            <a:solidFill>
              <a:schemeClr val="bg1">
                <a:lumMod val="85000"/>
              </a:schemeClr>
            </a:solidFill>
          </a:ln>
        </p:spPr>
        <p:txBody>
          <a:bodyPr vert="horz" lIns="96653" tIns="48327" rIns="96653" bIns="48327" rtlCol="0" anchor="ctr"/>
          <a:lstStyle/>
          <a:p>
            <a:endParaRPr lang="en-US" dirty="0"/>
          </a:p>
        </p:txBody>
      </p:sp>
      <p:sp>
        <p:nvSpPr>
          <p:cNvPr id="5" name="Notes Placeholder 2"/>
          <p:cNvSpPr>
            <a:spLocks noGrp="1"/>
          </p:cNvSpPr>
          <p:nvPr>
            <p:ph type="body" sz="quarter" idx="3"/>
          </p:nvPr>
        </p:nvSpPr>
        <p:spPr>
          <a:xfrm>
            <a:off x="677877" y="4694986"/>
            <a:ext cx="5959449" cy="4310939"/>
          </a:xfrm>
          <a:prstGeom prst="rect">
            <a:avLst/>
          </a:prstGeom>
        </p:spPr>
        <p:txBody>
          <a:bodyPr vert="horz" lIns="48327" tIns="48327" rIns="48327" bIns="48327"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Slide Number Placeholder 3"/>
          <p:cNvSpPr txBox="1">
            <a:spLocks noChangeAspect="1"/>
          </p:cNvSpPr>
          <p:nvPr/>
        </p:nvSpPr>
        <p:spPr>
          <a:xfrm>
            <a:off x="0" y="9112115"/>
            <a:ext cx="7315200" cy="489086"/>
          </a:xfrm>
          <a:prstGeom prst="rect">
            <a:avLst/>
          </a:prstGeom>
          <a:gradFill>
            <a:gsLst>
              <a:gs pos="0">
                <a:srgbClr val="00517E"/>
              </a:gs>
              <a:gs pos="100000">
                <a:srgbClr val="04304B"/>
              </a:gs>
            </a:gsLst>
            <a:path path="circle">
              <a:fillToRect l="50000" t="50000" r="50000" b="50000"/>
            </a:path>
          </a:gradFill>
        </p:spPr>
        <p:txBody>
          <a:bodyPr vert="horz" lIns="289959" tIns="98257" rIns="96653" bIns="98257"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93306"/>
            <a:r>
              <a:rPr lang="en-US" sz="1000" dirty="0" smtClean="0">
                <a:solidFill>
                  <a:schemeClr val="bg1"/>
                </a:solidFill>
              </a:rPr>
              <a:t>Page </a:t>
            </a:r>
            <a:fld id="{114C7B2E-8ACE-7A49-BC19-183EB2D79019}" type="slidenum">
              <a:rPr lang="en-US" sz="1000" smtClean="0">
                <a:solidFill>
                  <a:schemeClr val="bg1"/>
                </a:solidFill>
              </a:rPr>
              <a:pPr algn="l" defTabSz="193306"/>
              <a:t>‹#›</a:t>
            </a:fld>
            <a:endParaRPr lang="en-US" sz="1000" dirty="0">
              <a:solidFill>
                <a:schemeClr val="bg1"/>
              </a:solidFill>
            </a:endParaRPr>
          </a:p>
        </p:txBody>
      </p:sp>
      <p:sp>
        <p:nvSpPr>
          <p:cNvPr id="14" name="TextBox 4"/>
          <p:cNvSpPr txBox="1"/>
          <p:nvPr/>
        </p:nvSpPr>
        <p:spPr>
          <a:xfrm>
            <a:off x="2659559" y="9169147"/>
            <a:ext cx="1996085" cy="226216"/>
          </a:xfrm>
          <a:prstGeom prst="rect">
            <a:avLst/>
          </a:prstGeom>
          <a:noFill/>
        </p:spPr>
        <p:txBody>
          <a:bodyPr wrap="square" lIns="96653" tIns="48327" rIns="96653" bIns="48327" rtlCol="0" anchor="ctr">
            <a:spAutoFit/>
          </a:bodyPr>
          <a:lstStyle/>
          <a:p>
            <a:pPr algn="ctr" defTabSz="193306"/>
            <a:r>
              <a:rPr lang="en-US" sz="800" dirty="0" smtClean="0">
                <a:solidFill>
                  <a:schemeClr val="bg1"/>
                </a:solidFill>
                <a:latin typeface="+mn-lt"/>
              </a:rPr>
              <a:t>sas.com</a:t>
            </a:r>
            <a:endParaRPr lang="en-US" sz="800" dirty="0">
              <a:solidFill>
                <a:schemeClr val="bg1"/>
              </a:solidFill>
              <a:latin typeface="+mn-lt"/>
            </a:endParaRPr>
          </a:p>
        </p:txBody>
      </p:sp>
      <p:sp>
        <p:nvSpPr>
          <p:cNvPr id="11" name="Textbox 5"/>
          <p:cNvSpPr>
            <a:spLocks noChangeAspect="1"/>
          </p:cNvSpPr>
          <p:nvPr/>
        </p:nvSpPr>
        <p:spPr>
          <a:xfrm>
            <a:off x="2292096" y="9346650"/>
            <a:ext cx="2731008" cy="177741"/>
          </a:xfrm>
          <a:prstGeom prst="rect">
            <a:avLst/>
          </a:prstGeom>
        </p:spPr>
        <p:txBody>
          <a:bodyPr wrap="square" lIns="96653" tIns="48327" rIns="96653" bIns="48327" anchor="b" anchorCtr="0">
            <a:spAutoFit/>
          </a:bodyPr>
          <a:lstStyle/>
          <a:p>
            <a:pPr algn="ctr" defTabSz="289959" eaLnBrk="0" hangingPunct="0">
              <a:defRPr/>
            </a:pPr>
            <a:r>
              <a:rPr lang="en-US" sz="500" kern="300" spc="54" dirty="0" smtClean="0">
                <a:solidFill>
                  <a:srgbClr val="0871B1"/>
                </a:solidFill>
                <a:latin typeface="Calibri" panose="020F0502020204030204" pitchFamily="34" charset="0"/>
                <a:ea typeface="Calibri" charset="0"/>
                <a:cs typeface="Arial" panose="020B0604020202020204" pitchFamily="34" charset="0"/>
              </a:rPr>
              <a:t>Copyright </a:t>
            </a:r>
            <a:r>
              <a:rPr lang="en-US" sz="500" kern="300" spc="54" dirty="0">
                <a:solidFill>
                  <a:srgbClr val="0871B1"/>
                </a:solidFill>
                <a:latin typeface="Calibri" panose="020F0502020204030204" pitchFamily="34" charset="0"/>
                <a:ea typeface="Calibri" charset="0"/>
                <a:cs typeface="Arial" panose="020B0604020202020204" pitchFamily="34" charset="0"/>
              </a:rPr>
              <a:t>© SAS Institute Inc. All rights </a:t>
            </a:r>
            <a:r>
              <a:rPr lang="en-US" sz="500" kern="300" spc="54" dirty="0">
                <a:solidFill>
                  <a:srgbClr val="0871B1"/>
                </a:solidFill>
                <a:latin typeface="+mn-lt"/>
                <a:ea typeface="Calibri" charset="0"/>
                <a:cs typeface="Arial" panose="020B0604020202020204" pitchFamily="34" charset="0"/>
              </a:rPr>
              <a:t>reserved</a:t>
            </a:r>
            <a:r>
              <a:rPr lang="en-US" sz="500" kern="300" spc="54" dirty="0">
                <a:solidFill>
                  <a:srgbClr val="0871B1"/>
                </a:solidFill>
                <a:latin typeface="Calibri" panose="020F0502020204030204" pitchFamily="34" charset="0"/>
                <a:ea typeface="Calibri" charset="0"/>
                <a:cs typeface="Arial" panose="020B0604020202020204" pitchFamily="34" charset="0"/>
              </a:rPr>
              <a:t>.</a:t>
            </a:r>
          </a:p>
        </p:txBody>
      </p:sp>
      <p:pic>
        <p:nvPicPr>
          <p:cNvPr id="2"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529" y="1"/>
            <a:ext cx="2682142" cy="1306782"/>
          </a:xfrm>
          <a:prstGeom prst="rect">
            <a:avLst/>
          </a:prstGeom>
        </p:spPr>
      </p:pic>
      <p:pic>
        <p:nvPicPr>
          <p:cNvPr id="12"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212" y="9225126"/>
            <a:ext cx="596031" cy="266690"/>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hf hdr="0" ftr="0" dt="0"/>
  <p:notesStyle>
    <a:lvl1pPr marL="171450" indent="-182880" algn="l" defTabSz="365760" rtl="0" eaLnBrk="1" latinLnBrk="0" hangingPunct="1">
      <a:lnSpc>
        <a:spcPct val="85000"/>
      </a:lnSpc>
      <a:spcBef>
        <a:spcPts val="800"/>
      </a:spcBef>
      <a:buClr>
        <a:schemeClr val="tx1"/>
      </a:buClr>
      <a:buSzPct val="80000"/>
      <a:buFont typeface="Arial" charset="0"/>
      <a:buChar char="•"/>
      <a:defRPr sz="1200" kern="1200" baseline="0">
        <a:solidFill>
          <a:schemeClr val="tx1"/>
        </a:solidFill>
        <a:effectLst/>
        <a:latin typeface="+mn-lt"/>
        <a:ea typeface="+mn-ea"/>
        <a:cs typeface="Arial" pitchFamily="34" charset="0"/>
      </a:defRPr>
    </a:lvl1pPr>
    <a:lvl2pPr marL="342900" indent="-182880" algn="l" defTabSz="365760" rtl="0" eaLnBrk="1" latinLnBrk="0" hangingPunct="1">
      <a:lnSpc>
        <a:spcPct val="85000"/>
      </a:lnSpc>
      <a:spcBef>
        <a:spcPts val="800"/>
      </a:spcBef>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2pPr>
    <a:lvl3pPr marL="515938" indent="-182880" algn="l" defTabSz="365760" rtl="0" eaLnBrk="1" latinLnBrk="0" hangingPunct="1">
      <a:lnSpc>
        <a:spcPct val="85000"/>
      </a:lnSpc>
      <a:spcBef>
        <a:spcPts val="800"/>
      </a:spcBef>
      <a:buClr>
        <a:schemeClr val="tx1">
          <a:lumMod val="65000"/>
          <a:lumOff val="35000"/>
        </a:schemeClr>
      </a:buClr>
      <a:buSzPct val="100000"/>
      <a:buFont typeface="Calibri" panose="020F0502020204030204" pitchFamily="34" charset="0"/>
      <a:buChar char="-"/>
      <a:tabLst/>
      <a:defRPr sz="1200" kern="1200" baseline="0">
        <a:solidFill>
          <a:schemeClr val="tx1">
            <a:lumMod val="65000"/>
            <a:lumOff val="35000"/>
          </a:schemeClr>
        </a:solidFill>
        <a:latin typeface="+mn-lt"/>
        <a:ea typeface="+mn-ea"/>
        <a:cs typeface="Arial" pitchFamily="34" charset="0"/>
      </a:defRPr>
    </a:lvl3pPr>
    <a:lvl4pPr marL="688975" indent="-173038" algn="l" defTabSz="685800" rtl="0" eaLnBrk="1" latinLnBrk="0" hangingPunct="1">
      <a:lnSpc>
        <a:spcPct val="100000"/>
      </a:lnSpc>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4pPr>
    <a:lvl5pPr marL="860425" indent="-165100" algn="l" defTabSz="685800" rtl="0" eaLnBrk="1" latinLnBrk="0" hangingPunct="1">
      <a:lnSpc>
        <a:spcPct val="100000"/>
      </a:lnSpc>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930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NSCL</a:t>
            </a:r>
            <a:r>
              <a:rPr lang="en-US" baseline="0" dirty="0" smtClean="0"/>
              <a:t> event where 25 legislators focused on how government can better leverage its data and analytics to support improved government operations – </a:t>
            </a:r>
          </a:p>
          <a:p>
            <a:endParaRPr lang="en-US" baseline="0" dirty="0" smtClean="0"/>
          </a:p>
          <a:p>
            <a:r>
              <a:rPr lang="en-US" baseline="0" dirty="0" smtClean="0"/>
              <a:t>This group  focused on </a:t>
            </a:r>
          </a:p>
          <a:p>
            <a:pPr lvl="1"/>
            <a:r>
              <a:rPr lang="en-US" baseline="0" dirty="0" smtClean="0"/>
              <a:t>Key  considerations  in implementing analytic practice in government</a:t>
            </a:r>
          </a:p>
          <a:p>
            <a:pPr lvl="1"/>
            <a:r>
              <a:rPr lang="en-US" baseline="0" dirty="0" smtClean="0"/>
              <a:t>Identifying cost drivers</a:t>
            </a:r>
          </a:p>
          <a:p>
            <a:pPr lvl="1"/>
            <a:r>
              <a:rPr lang="en-US" baseline="0" dirty="0" smtClean="0"/>
              <a:t>Understanding how and where analytics can serve government</a:t>
            </a:r>
          </a:p>
          <a:p>
            <a:pPr lvl="1"/>
            <a:endParaRPr lang="en-US" baseline="0" dirty="0" smtClean="0"/>
          </a:p>
          <a:p>
            <a:pPr lvl="0"/>
            <a:r>
              <a:rPr lang="en-US" baseline="0" dirty="0" smtClean="0"/>
              <a:t>We’ve provided an NCSL White paper as some additional information </a:t>
            </a:r>
            <a:endParaRPr lang="en-US" dirty="0"/>
          </a:p>
        </p:txBody>
      </p:sp>
    </p:spTree>
    <p:extLst>
      <p:ext uri="{BB962C8B-B14F-4D97-AF65-F5344CB8AC3E}">
        <p14:creationId xmlns:p14="http://schemas.microsoft.com/office/powerpoint/2010/main" val="331362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a:t>
            </a:r>
            <a:r>
              <a:rPr lang="en-US" baseline="0" dirty="0" smtClean="0"/>
              <a:t> fact that making government efficient is not just about developing the access to the data and resulting outputs, but using those insights to  transform the way </a:t>
            </a:r>
            <a:r>
              <a:rPr lang="en-US" baseline="0" smtClean="0"/>
              <a:t>government operates.</a:t>
            </a:r>
            <a:endParaRPr lang="en-US" baseline="0" dirty="0" smtClean="0"/>
          </a:p>
          <a:p>
            <a:endParaRPr lang="en-US" baseline="0" dirty="0" smtClean="0"/>
          </a:p>
          <a:p>
            <a:r>
              <a:rPr lang="en-US" baseline="0" dirty="0" smtClean="0"/>
              <a:t>Focus again on impact and how our case studies today demonstrated the impact analytics can have</a:t>
            </a:r>
            <a:endParaRPr lang="en-US" dirty="0"/>
          </a:p>
        </p:txBody>
      </p:sp>
    </p:spTree>
    <p:extLst>
      <p:ext uri="{BB962C8B-B14F-4D97-AF65-F5344CB8AC3E}">
        <p14:creationId xmlns:p14="http://schemas.microsoft.com/office/powerpoint/2010/main" val="87800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523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59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886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687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interconnectedness</a:t>
            </a:r>
            <a:r>
              <a:rPr lang="en-US" baseline="0" dirty="0" smtClean="0"/>
              <a:t> of so many challenges we face in government</a:t>
            </a:r>
          </a:p>
          <a:p>
            <a:r>
              <a:rPr lang="en-US" baseline="0" dirty="0" smtClean="0"/>
              <a:t>Talk about the concept of citizen, business, location 360 – the importance of having access to a broader reach of data to understand a challenge</a:t>
            </a:r>
          </a:p>
          <a:p>
            <a:endParaRPr lang="en-US" baseline="0" dirty="0" smtClean="0"/>
          </a:p>
          <a:p>
            <a:pPr marL="333058" lvl="2" indent="0">
              <a:buNone/>
            </a:pPr>
            <a:endParaRPr lang="en-US" baseline="0" dirty="0" smtClean="0"/>
          </a:p>
          <a:p>
            <a:pPr marL="333058" lvl="2" indent="0">
              <a:buNone/>
            </a:pPr>
            <a:endParaRPr lang="en-US" dirty="0"/>
          </a:p>
        </p:txBody>
      </p:sp>
    </p:spTree>
    <p:extLst>
      <p:ext uri="{BB962C8B-B14F-4D97-AF65-F5344CB8AC3E}">
        <p14:creationId xmlns:p14="http://schemas.microsoft.com/office/powerpoint/2010/main" val="303244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is this difficult – data management challenges</a:t>
            </a:r>
          </a:p>
          <a:p>
            <a:pPr lvl="1"/>
            <a:r>
              <a:rPr lang="en-US" baseline="0" dirty="0" smtClean="0"/>
              <a:t>Data Sharing</a:t>
            </a:r>
          </a:p>
          <a:p>
            <a:pPr marL="333058" lvl="2" indent="0">
              <a:buNone/>
            </a:pPr>
            <a:r>
              <a:rPr lang="en-US" baseline="0" dirty="0" smtClean="0"/>
              <a:t>Privacy and compliance – both governance structure and technology to implement</a:t>
            </a:r>
          </a:p>
          <a:p>
            <a:pPr marL="333058" lvl="2" indent="0">
              <a:buNone/>
            </a:pPr>
            <a:r>
              <a:rPr lang="en-US" baseline="0" dirty="0" smtClean="0"/>
              <a:t>Data quality/consistency – the criticality of having robust, accurate, timely data</a:t>
            </a:r>
          </a:p>
          <a:p>
            <a:pPr marL="333058" lvl="2" indent="0">
              <a:buNone/>
            </a:pPr>
            <a:r>
              <a:rPr lang="en-US" baseline="0" dirty="0" smtClean="0"/>
              <a:t>Analytic ready data – recognizing the  wide variety of use cases and  making data available to meet these needs</a:t>
            </a:r>
          </a:p>
          <a:p>
            <a:pPr marL="333058" lvl="2" indent="0">
              <a:buNone/>
            </a:pPr>
            <a:r>
              <a:rPr lang="en-US" baseline="0" dirty="0" smtClean="0"/>
              <a:t>Accountability and compliance </a:t>
            </a:r>
          </a:p>
          <a:p>
            <a:pPr marL="333058" lvl="2" indent="0">
              <a:buNone/>
            </a:pPr>
            <a:endParaRPr lang="en-US" baseline="0" dirty="0" smtClean="0"/>
          </a:p>
          <a:p>
            <a:pPr marL="333058" lvl="2" indent="0">
              <a:buNone/>
            </a:pPr>
            <a:r>
              <a:rPr lang="en-US" baseline="0" dirty="0" smtClean="0"/>
              <a:t>Talk about the need to integrate data specifically to support analytics</a:t>
            </a:r>
          </a:p>
        </p:txBody>
      </p:sp>
    </p:spTree>
    <p:extLst>
      <p:ext uri="{BB962C8B-B14F-4D97-AF65-F5344CB8AC3E}">
        <p14:creationId xmlns:p14="http://schemas.microsoft.com/office/powerpoint/2010/main" val="6007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baseline="0" dirty="0" smtClean="0"/>
              <a:t>Legislature focused on government efficiency and bringing benefit to the tax payers</a:t>
            </a:r>
          </a:p>
          <a:p>
            <a:pPr lvl="1"/>
            <a:r>
              <a:rPr lang="en-US" baseline="0" dirty="0" smtClean="0"/>
              <a:t>Wanted timely access and insight into data</a:t>
            </a:r>
          </a:p>
          <a:p>
            <a:pPr lvl="1"/>
            <a:r>
              <a:rPr lang="en-US" baseline="0" dirty="0" smtClean="0"/>
              <a:t>Ability to make fact-based decisions for operational and policy decisions</a:t>
            </a:r>
          </a:p>
          <a:p>
            <a:pPr lvl="1"/>
            <a:endParaRPr lang="en-US" baseline="0" dirty="0" smtClean="0"/>
          </a:p>
          <a:p>
            <a:pPr lvl="0"/>
            <a:r>
              <a:rPr lang="en-US" baseline="0" dirty="0" smtClean="0"/>
              <a:t>Established a program to provide broad access to data across agency and business boundaries</a:t>
            </a:r>
          </a:p>
          <a:p>
            <a:pPr lvl="0"/>
            <a:endParaRPr lang="en-US" baseline="0" dirty="0" smtClean="0"/>
          </a:p>
          <a:p>
            <a:pPr lvl="0"/>
            <a:r>
              <a:rPr lang="en-US" baseline="0" dirty="0" smtClean="0"/>
              <a:t>Started with an enterprise criminal justice system that created the foundation for data governance, security and privacy and established approach for building cross agency collaboration</a:t>
            </a:r>
          </a:p>
          <a:p>
            <a:pPr lvl="0"/>
            <a:endParaRPr lang="en-US" baseline="0" dirty="0" smtClean="0"/>
          </a:p>
          <a:p>
            <a:pPr lvl="0"/>
            <a:r>
              <a:rPr lang="en-US" baseline="0" dirty="0" smtClean="0"/>
              <a:t>Expanded into fraud, waste and compliance</a:t>
            </a:r>
          </a:p>
          <a:p>
            <a:pPr lvl="1"/>
            <a:r>
              <a:rPr lang="en-US" baseline="0" dirty="0" smtClean="0"/>
              <a:t>UI fraud detection </a:t>
            </a:r>
          </a:p>
          <a:p>
            <a:pPr lvl="1"/>
            <a:r>
              <a:rPr lang="en-US" baseline="0" dirty="0" smtClean="0"/>
              <a:t>Worker’s Comp Insurance compliance</a:t>
            </a:r>
          </a:p>
          <a:p>
            <a:pPr lvl="1"/>
            <a:r>
              <a:rPr lang="en-US" baseline="0" dirty="0" smtClean="0"/>
              <a:t>Revenue individual and corporate tax fraud</a:t>
            </a:r>
          </a:p>
          <a:p>
            <a:pPr lvl="1"/>
            <a:r>
              <a:rPr lang="en-US" baseline="0" dirty="0" smtClean="0"/>
              <a:t>Underground economy/worker misclassification</a:t>
            </a:r>
          </a:p>
          <a:p>
            <a:pPr lvl="1"/>
            <a:endParaRPr lang="en-US" baseline="0" dirty="0" smtClean="0"/>
          </a:p>
          <a:p>
            <a:pPr lvl="0"/>
            <a:r>
              <a:rPr lang="en-US" baseline="0" dirty="0" smtClean="0"/>
              <a:t>Results</a:t>
            </a:r>
          </a:p>
          <a:p>
            <a:pPr lvl="1"/>
            <a:r>
              <a:rPr lang="en-US" baseline="0" dirty="0" smtClean="0"/>
              <a:t>UI -  more than $7 million in the first year by identifying and preventing improper payments to fictitious businesses – more $20 million since implementation</a:t>
            </a:r>
          </a:p>
          <a:p>
            <a:pPr lvl="1"/>
            <a:r>
              <a:rPr lang="en-US" baseline="0" dirty="0" smtClean="0"/>
              <a:t>WC – collected more than $1 million in civil and non-fraud penalties – ensuring that employers are complying with appropriate WC insurance law</a:t>
            </a:r>
          </a:p>
          <a:p>
            <a:pPr lvl="1"/>
            <a:r>
              <a:rPr lang="en-US" baseline="0" dirty="0" smtClean="0"/>
              <a:t>Rev – significant findings in individual income tax refund analysis</a:t>
            </a:r>
          </a:p>
          <a:p>
            <a:pPr lvl="1"/>
            <a:endParaRPr lang="en-US" baseline="0" dirty="0" smtClean="0"/>
          </a:p>
          <a:p>
            <a:pPr lvl="0"/>
            <a:r>
              <a:rPr lang="en-US" baseline="0" dirty="0" smtClean="0"/>
              <a:t>Continue to expansion  schemes and analysis for fraud, but  also engaged in analytics for health care management, child safety, and transportation analysis</a:t>
            </a:r>
          </a:p>
          <a:p>
            <a:pPr lvl="1"/>
            <a:endParaRPr lang="en-US" baseline="0" dirty="0" smtClean="0"/>
          </a:p>
          <a:p>
            <a:pPr lvl="1"/>
            <a:endParaRPr lang="en-US" baseline="0" dirty="0" smtClean="0"/>
          </a:p>
        </p:txBody>
      </p:sp>
    </p:spTree>
    <p:extLst>
      <p:ext uri="{BB962C8B-B14F-4D97-AF65-F5344CB8AC3E}">
        <p14:creationId xmlns:p14="http://schemas.microsoft.com/office/powerpoint/2010/main" val="42940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r>
              <a:rPr lang="en-US" baseline="0" dirty="0" smtClean="0"/>
              <a:t>The Commonwealth  of  Massachusetts Legislature, with a focus on taking action  related to their state’s  drug  overdose epidemic, directed a program to analyze fatal and non-fatal overdoses over a two year period.  The study was to look at key  factors related to  the rapid increase in drug overdoses in the Commonwealth including communities and populations  disproportionally  impacted.</a:t>
            </a:r>
          </a:p>
          <a:p>
            <a:pPr lvl="1"/>
            <a:endParaRPr lang="en-US" baseline="0" dirty="0" smtClean="0"/>
          </a:p>
          <a:p>
            <a:pPr lvl="1"/>
            <a:r>
              <a:rPr lang="en-US" baseline="0" dirty="0" smtClean="0"/>
              <a:t>Built the governance and agreements to enable an innovative approach to  sharing data across organizations that don’t normally  interact and leverage data from each other.  The Department of Public Health was able to connect 10  datasets across five different agencies in a data repository – this is a concept viewed by national experts as the future of successful public health.  </a:t>
            </a:r>
          </a:p>
          <a:p>
            <a:pPr lvl="1"/>
            <a:r>
              <a:rPr lang="en-US" baseline="0" dirty="0" smtClean="0"/>
              <a:t>Enabled access to:</a:t>
            </a:r>
          </a:p>
          <a:p>
            <a:pPr lvl="2"/>
            <a:r>
              <a:rPr lang="en-US" baseline="0" dirty="0" smtClean="0"/>
              <a:t>Prescription drug database</a:t>
            </a:r>
          </a:p>
          <a:p>
            <a:pPr lvl="2"/>
            <a:r>
              <a:rPr lang="en-US" baseline="0" dirty="0" smtClean="0"/>
              <a:t>All-payer claims database</a:t>
            </a:r>
          </a:p>
          <a:p>
            <a:pPr lvl="2"/>
            <a:r>
              <a:rPr lang="en-US" baseline="0" dirty="0" smtClean="0"/>
              <a:t>Criminal offender history</a:t>
            </a:r>
          </a:p>
          <a:p>
            <a:pPr lvl="2"/>
            <a:r>
              <a:rPr lang="en-US" baseline="0" dirty="0" smtClean="0"/>
              <a:t>Courts data</a:t>
            </a:r>
          </a:p>
          <a:p>
            <a:pPr lvl="2"/>
            <a:endParaRPr lang="en-US" baseline="0" dirty="0" smtClean="0"/>
          </a:p>
          <a:p>
            <a:pPr lvl="1"/>
            <a:r>
              <a:rPr lang="en-US" baseline="0" dirty="0" smtClean="0"/>
              <a:t>Resulted in key findings for the Commonwealth</a:t>
            </a:r>
          </a:p>
          <a:p>
            <a:pPr lvl="2"/>
            <a:r>
              <a:rPr lang="en-US" baseline="0" dirty="0" smtClean="0"/>
              <a:t>While prescription drugs fuel the epidemic, illegal substances are more closely associated with overdose deaths</a:t>
            </a:r>
          </a:p>
          <a:p>
            <a:pPr lvl="2"/>
            <a:r>
              <a:rPr lang="en-US" baseline="0" dirty="0" smtClean="0"/>
              <a:t>Medical assisted treatment following a non-fatal overdoes can impact the chance of a fatal opioid overdose</a:t>
            </a:r>
          </a:p>
          <a:p>
            <a:pPr lvl="2"/>
            <a:r>
              <a:rPr lang="en-US" baseline="0" dirty="0" smtClean="0"/>
              <a:t>Women are more likely to experience a fatal overdose from prescription opioids</a:t>
            </a:r>
          </a:p>
          <a:p>
            <a:pPr lvl="2"/>
            <a:r>
              <a:rPr lang="en-US" b="1" baseline="0" dirty="0" smtClean="0"/>
              <a:t>Individuals recently released from prison are 56 times more likely to die from an opioid related overdose</a:t>
            </a:r>
          </a:p>
          <a:p>
            <a:pPr marL="333058" lvl="2" indent="0">
              <a:buNone/>
            </a:pPr>
            <a:endParaRPr lang="en-US" b="1" baseline="0" dirty="0" smtClean="0"/>
          </a:p>
          <a:p>
            <a:pPr marL="160020" lvl="1" indent="0">
              <a:buNone/>
            </a:pPr>
            <a:r>
              <a:rPr lang="en-US" b="0" baseline="0" dirty="0" smtClean="0"/>
              <a:t>Actions -  with this information Massachusetts is pursuing opportunities to </a:t>
            </a:r>
          </a:p>
          <a:p>
            <a:pPr marL="515938" lvl="2" indent="-182880"/>
            <a:r>
              <a:rPr lang="en-US" b="0" baseline="0" dirty="0" smtClean="0"/>
              <a:t>Implement strategies and programs to address heroin, fentanyl, and polysubstance use</a:t>
            </a:r>
          </a:p>
          <a:p>
            <a:pPr marL="515938" lvl="2" indent="-182880"/>
            <a:r>
              <a:rPr lang="en-US" b="0" baseline="0" dirty="0" smtClean="0"/>
              <a:t>Increasing accessibility to medications for opioid use disorders</a:t>
            </a:r>
          </a:p>
          <a:p>
            <a:pPr marL="515938" lvl="2" indent="-182880"/>
            <a:r>
              <a:rPr lang="en-US" b="0" baseline="0" dirty="0" smtClean="0"/>
              <a:t>Education for prescribers and dispensers to  inform clinical decision making</a:t>
            </a:r>
          </a:p>
          <a:p>
            <a:pPr marL="515938" lvl="2" indent="-182880"/>
            <a:r>
              <a:rPr lang="en-US" b="0" baseline="0" dirty="0" smtClean="0"/>
              <a:t>Expansion of drug treatment services during and post incarceration</a:t>
            </a:r>
          </a:p>
          <a:p>
            <a:pPr marL="160020" lvl="1" indent="0">
              <a:buNone/>
            </a:pPr>
            <a:endParaRPr lang="en-US" b="0" baseline="0" dirty="0" smtClean="0"/>
          </a:p>
          <a:p>
            <a:pPr marL="333058" lvl="2" indent="0">
              <a:buNone/>
            </a:pPr>
            <a:endParaRPr lang="en-US" baseline="0" dirty="0" smtClean="0"/>
          </a:p>
          <a:p>
            <a:pPr lvl="2"/>
            <a:endParaRPr lang="en-US" baseline="0" dirty="0" smtClean="0"/>
          </a:p>
          <a:p>
            <a:pPr lvl="2"/>
            <a:endParaRPr lang="en-US" baseline="0" dirty="0" smtClean="0"/>
          </a:p>
          <a:p>
            <a:pPr lvl="1"/>
            <a:endParaRPr lang="en-US" baseline="0" dirty="0" smtClean="0"/>
          </a:p>
          <a:p>
            <a:pPr lvl="2"/>
            <a:endParaRPr lang="en-US" baseline="0" dirty="0" smtClean="0"/>
          </a:p>
          <a:p>
            <a:pPr lvl="2"/>
            <a:endParaRPr lang="en-US" baseline="0" dirty="0" smtClean="0"/>
          </a:p>
        </p:txBody>
      </p:sp>
    </p:spTree>
    <p:extLst>
      <p:ext uri="{BB962C8B-B14F-4D97-AF65-F5344CB8AC3E}">
        <p14:creationId xmlns:p14="http://schemas.microsoft.com/office/powerpoint/2010/main" val="127862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85800" y="2671932"/>
            <a:ext cx="7068312" cy="584775"/>
          </a:xfrm>
        </p:spPr>
        <p:txBody>
          <a:bodyPr anchor="b" anchorCtr="0">
            <a:spAutoFit/>
          </a:bodyPr>
          <a:lstStyle>
            <a:lvl1pPr algn="l">
              <a:defRPr sz="3200" cap="none"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685800" y="3248004"/>
            <a:ext cx="7068312" cy="353943"/>
          </a:xfrm>
        </p:spPr>
        <p:txBody>
          <a:bodyPr wrap="square" anchor="t">
            <a:spAutoFit/>
          </a:bodyPr>
          <a:lstStyle>
            <a:lvl1pPr marL="0" indent="-182880" algn="l">
              <a:lnSpc>
                <a:spcPct val="85000"/>
              </a:lnSpc>
              <a:spcBef>
                <a:spcPts val="800"/>
              </a:spcBef>
              <a:buFont typeface="Arial" pitchFamily="34" charset="0"/>
              <a:buNone/>
              <a:defRPr sz="2000" b="0" cap="none" baseline="0">
                <a:solidFill>
                  <a:schemeClr val="bg1"/>
                </a:solidFill>
                <a:latin typeface="+mn-lt"/>
              </a:defRPr>
            </a:lvl1pPr>
          </a:lstStyle>
          <a:p>
            <a:pPr lvl="0"/>
            <a:r>
              <a:rPr lang="en-US" dirty="0" smtClean="0"/>
              <a:t>Click to edit subtitle</a:t>
            </a:r>
            <a:endParaRPr lang="en-US" dirty="0"/>
          </a:p>
        </p:txBody>
      </p:sp>
      <p:sp>
        <p:nvSpPr>
          <p:cNvPr id="10" name="TextBox 3"/>
          <p:cNvSpPr txBox="1">
            <a:spLocks noChangeAspect="1"/>
          </p:cNvSpPr>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pic>
        <p:nvPicPr>
          <p:cNvPr id="2"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7301" y="6215389"/>
            <a:ext cx="914366" cy="507981"/>
          </a:xfrm>
          <a:prstGeom prst="rect">
            <a:avLst/>
          </a:prstGeom>
        </p:spPr>
      </p:pic>
    </p:spTree>
    <p:extLst>
      <p:ext uri="{BB962C8B-B14F-4D97-AF65-F5344CB8AC3E}">
        <p14:creationId xmlns:p14="http://schemas.microsoft.com/office/powerpoint/2010/main" val="17783790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71932"/>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324800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3"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76372309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Green_Section Header">
    <p:bg>
      <p:bgPr>
        <a:gradFill>
          <a:gsLst>
            <a:gs pos="0">
              <a:srgbClr val="90B328"/>
            </a:gs>
            <a:gs pos="100000">
              <a:srgbClr val="4B7C1A"/>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71932"/>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324800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3"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9EC62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9EC62C"/>
              </a:solidFill>
              <a:effectLst/>
              <a:uLnTx/>
              <a:uFillTx/>
              <a:latin typeface="+mn-lt"/>
              <a:ea typeface="Calibri" charset="0"/>
              <a:cs typeface="Arial" panose="020B0604020202020204" pitchFamily="34" charset="0"/>
            </a:endParaRPr>
          </a:p>
        </p:txBody>
      </p:sp>
      <p:pic>
        <p:nvPicPr>
          <p:cNvPr id="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427503936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quamarine_Section Header">
    <p:bg>
      <p:bgPr>
        <a:gradFill>
          <a:gsLst>
            <a:gs pos="0">
              <a:srgbClr val="00B08D"/>
            </a:gs>
            <a:gs pos="100000">
              <a:srgbClr val="01856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71932"/>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324800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3"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0CCA5"/>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0CCA5"/>
              </a:solidFill>
              <a:effectLst/>
              <a:uLnTx/>
              <a:uFillTx/>
              <a:latin typeface="+mn-lt"/>
              <a:ea typeface="Calibri" charset="0"/>
              <a:cs typeface="Arial" panose="020B0604020202020204" pitchFamily="34" charset="0"/>
            </a:endParaRPr>
          </a:p>
        </p:txBody>
      </p:sp>
      <p:pic>
        <p:nvPicPr>
          <p:cNvPr id="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361844816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ue_Section Header">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71932"/>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324800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3"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53C6FF"/>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53C6FF"/>
              </a:solidFill>
              <a:effectLst/>
              <a:uLnTx/>
              <a:uFillTx/>
              <a:latin typeface="+mn-lt"/>
              <a:ea typeface="Calibri" charset="0"/>
              <a:cs typeface="Arial" panose="020B0604020202020204" pitchFamily="34" charset="0"/>
            </a:endParaRPr>
          </a:p>
        </p:txBody>
      </p:sp>
      <p:pic>
        <p:nvPicPr>
          <p:cNvPr id="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319954639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iolet_Section Header">
    <p:bg>
      <p:bgPr>
        <a:gradFill>
          <a:gsLst>
            <a:gs pos="0">
              <a:srgbClr val="3D5AAE"/>
            </a:gs>
            <a:gs pos="100000">
              <a:srgbClr val="2C367C"/>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71932"/>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324800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3"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727DC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727DCC"/>
              </a:solidFill>
              <a:effectLst/>
              <a:uLnTx/>
              <a:uFillTx/>
              <a:latin typeface="+mn-lt"/>
              <a:ea typeface="Calibri" charset="0"/>
              <a:cs typeface="Arial" panose="020B0604020202020204" pitchFamily="34" charset="0"/>
            </a:endParaRPr>
          </a:p>
        </p:txBody>
      </p:sp>
      <p:pic>
        <p:nvPicPr>
          <p:cNvPr id="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365357421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496312"/>
            <a:ext cx="9144000" cy="584775"/>
          </a:xfrm>
        </p:spPr>
        <p:txBody>
          <a:bodyPr anchor="ctr"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3" name="TextBox 2">
            <a:hlinkClick r:id="rId3"/>
          </p:cNvPr>
          <p:cNvSpPr txBox="1"/>
          <p:nvPr/>
        </p:nvSpPr>
        <p:spPr>
          <a:xfrm>
            <a:off x="3" y="5676604"/>
            <a:ext cx="9144003" cy="369333"/>
          </a:xfrm>
          <a:prstGeom prst="rect">
            <a:avLst/>
          </a:prstGeom>
          <a:noFill/>
        </p:spPr>
        <p:txBody>
          <a:bodyPr wrap="square" rtlCol="0" anchor="b" anchorCtr="0">
            <a:spAutoFit/>
          </a:bodyPr>
          <a:lstStyle/>
          <a:p>
            <a:pPr algn="ctr" defTabSz="182880"/>
            <a:r>
              <a:rPr lang="en-US" sz="1800" baseline="0" dirty="0" smtClean="0">
                <a:solidFill>
                  <a:schemeClr val="bg1"/>
                </a:solidFill>
              </a:rPr>
              <a:t>sas.com</a:t>
            </a:r>
          </a:p>
        </p:txBody>
      </p:sp>
      <p:sp>
        <p:nvSpPr>
          <p:cNvPr id="6" name="TextBox 3"/>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pic>
        <p:nvPicPr>
          <p:cNvPr id="10"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87301" y="6215389"/>
            <a:ext cx="914366" cy="507981"/>
          </a:xfrm>
          <a:prstGeom prst="rect">
            <a:avLst/>
          </a:prstGeom>
        </p:spPr>
      </p:pic>
    </p:spTree>
    <p:extLst>
      <p:ext uri="{BB962C8B-B14F-4D97-AF65-F5344CB8AC3E}">
        <p14:creationId xmlns:p14="http://schemas.microsoft.com/office/powerpoint/2010/main" val="64584948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Background">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lumMod val="65000"/>
                  </a:schemeClr>
                </a:solidFill>
              </a:defRPr>
            </a:lvl1pPr>
          </a:lstStyle>
          <a:p>
            <a:fld id="{4976208B-6111-490B-8CEC-FFB249DB2100}" type="slidenum">
              <a:rPr lang="en-US" smtClean="0"/>
              <a:pPr/>
              <a:t>‹#›</a:t>
            </a:fld>
            <a:endParaRPr lang="en-US" dirty="0"/>
          </a:p>
        </p:txBody>
      </p:sp>
      <p:sp>
        <p:nvSpPr>
          <p:cNvPr id="3" name="TextBox 2"/>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chemeClr val="tx1">
                    <a:lumMod val="75000"/>
                    <a:lumOff val="2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chemeClr val="tx1">
                  <a:lumMod val="75000"/>
                  <a:lumOff val="25000"/>
                </a:schemeClr>
              </a:solidFill>
              <a:effectLst/>
              <a:uLnTx/>
              <a:uFillTx/>
              <a:latin typeface="+mn-lt"/>
              <a:ea typeface="Calibri" charset="0"/>
              <a:cs typeface="Arial" panose="020B0604020202020204" pitchFamily="34" charset="0"/>
            </a:endParaRPr>
          </a:p>
        </p:txBody>
      </p:sp>
      <p:pic>
        <p:nvPicPr>
          <p:cNvPr id="4" name="Picture 3"/>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8422104" y="6467507"/>
            <a:ext cx="532437" cy="221493"/>
          </a:xfrm>
          <a:prstGeom prst="rect">
            <a:avLst/>
          </a:prstGeom>
        </p:spPr>
      </p:pic>
    </p:spTree>
    <p:extLst>
      <p:ext uri="{BB962C8B-B14F-4D97-AF65-F5344CB8AC3E}">
        <p14:creationId xmlns:p14="http://schemas.microsoft.com/office/powerpoint/2010/main" val="170253766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365760"/>
            <a:ext cx="7068312" cy="457200"/>
          </a:xfrm>
        </p:spPr>
        <p:txBody>
          <a:bodyPr anchor="ctr" anchorCtr="0">
            <a:noAutofit/>
          </a:bodyPr>
          <a:lstStyle>
            <a:lvl1pPr algn="l">
              <a:defRPr>
                <a:solidFill>
                  <a:schemeClr val="tx2"/>
                </a:solidFill>
              </a:defRPr>
            </a:lvl1pPr>
          </a:lstStyle>
          <a:p>
            <a:r>
              <a:rPr lang="en-US" dirty="0" smtClean="0"/>
              <a:t>Click to Edit Title</a:t>
            </a:r>
            <a:endParaRPr lang="en-US" dirty="0"/>
          </a:p>
        </p:txBody>
      </p:sp>
      <p:sp>
        <p:nvSpPr>
          <p:cNvPr id="4" name="Content Placeholder 2"/>
          <p:cNvSpPr>
            <a:spLocks noGrp="1"/>
          </p:cNvSpPr>
          <p:nvPr>
            <p:ph sz="quarter" idx="11" hasCustomPrompt="1"/>
          </p:nvPr>
        </p:nvSpPr>
        <p:spPr>
          <a:xfrm>
            <a:off x="626364" y="1207008"/>
            <a:ext cx="7891272" cy="5100130"/>
          </a:xfrm>
        </p:spPr>
        <p:txBody>
          <a:bodyPr wrap="square" anchor="t" anchorCtr="0">
            <a:normAutofit/>
          </a:bodyPr>
          <a:lstStyle>
            <a:lvl1pPr>
              <a:defRPr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3" name="Slide Number Placeholder 3"/>
          <p:cNvSpPr>
            <a:spLocks noGrp="1"/>
          </p:cNvSpPr>
          <p:nvPr>
            <p:ph type="sldNum" sz="quarter" idx="12"/>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25963881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365760"/>
            <a:ext cx="7891272" cy="457200"/>
          </a:xfrm>
        </p:spPr>
        <p:txBody>
          <a:bodyPr anchor="ctr" anchorCtr="0">
            <a:noAutofit/>
          </a:bodyPr>
          <a:lstStyle>
            <a:lvl1pPr algn="ctr">
              <a:defRPr>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626364" y="822960"/>
            <a:ext cx="7891272" cy="32004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207008"/>
            <a:ext cx="7891272" cy="5100130"/>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3" name="Slide Number Placeholder 4"/>
          <p:cNvSpPr>
            <a:spLocks noGrp="1"/>
          </p:cNvSpPr>
          <p:nvPr>
            <p:ph type="sldNum" sz="quarter" idx="13"/>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365760"/>
            <a:ext cx="7068312" cy="457200"/>
          </a:xfrm>
        </p:spPr>
        <p:txBody>
          <a:bodyPr anchor="ctr" anchorCtr="0">
            <a:noAutofit/>
          </a:bodyPr>
          <a:lstStyle>
            <a:lvl1pPr algn="l">
              <a:defRPr>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1447560" y="822960"/>
            <a:ext cx="7068312" cy="320040"/>
          </a:xfrm>
        </p:spPr>
        <p:txBody>
          <a:bodyPr wrap="square" anchor="ctr">
            <a:noAutofit/>
          </a:bodyPr>
          <a:lstStyle>
            <a:lvl1pPr marL="0" indent="0" algn="l">
              <a:lnSpc>
                <a:spcPct val="100000"/>
              </a:lnSpc>
              <a:spcBef>
                <a:spcPts val="0"/>
              </a:spcBef>
              <a:buFont typeface="Arial" pitchFamily="34" charset="0"/>
              <a:buNone/>
              <a:defRPr sz="2200" b="0" cap="none" baseline="0">
                <a:solidFill>
                  <a:srgbClr val="19BBB7"/>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207008"/>
            <a:ext cx="7891272" cy="5100130"/>
          </a:xfrm>
        </p:spPr>
        <p:txBody>
          <a:bodyPr wrap="square" anchor="t" anchorCtr="0">
            <a:normAutofit/>
          </a:bodyPr>
          <a:lstStyle>
            <a:lvl1pPr>
              <a:buClr>
                <a:srgbClr val="19BBB7"/>
              </a:buClr>
              <a:defRPr baseline="0"/>
            </a:lvl1pPr>
            <a:lvl2pPr>
              <a:buClr>
                <a:srgbClr val="19BBB7"/>
              </a:buClr>
              <a:defRPr baseline="0"/>
            </a:lvl2pPr>
            <a:lvl3pPr>
              <a:buClr>
                <a:srgbClr val="19BBB7"/>
              </a:buClr>
              <a:defRPr baseline="0"/>
            </a:lvl3pPr>
            <a:lvl4pPr>
              <a:buClr>
                <a:srgbClr val="19BBB7"/>
              </a:buClr>
              <a:defRPr baseline="0"/>
            </a:lvl4pPr>
            <a:lvl5pPr>
              <a:buClr>
                <a:srgbClr val="19BBB7"/>
              </a:buCl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3" name="Slide Number Placeholder 4"/>
          <p:cNvSpPr>
            <a:spLocks noGrp="1"/>
          </p:cNvSpPr>
          <p:nvPr>
            <p:ph type="sldNum" sz="quarter" idx="13"/>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3613763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365760"/>
            <a:ext cx="7068312" cy="457200"/>
          </a:xfrm>
        </p:spPr>
        <p:txBody>
          <a:bodyPr anchor="ctr" anchorCtr="0">
            <a:noAutofit/>
          </a:bodyPr>
          <a:lstStyle>
            <a:lvl1pPr algn="l">
              <a:defRPr baseline="0">
                <a:solidFill>
                  <a:schemeClr val="tx2"/>
                </a:solidFill>
              </a:defRPr>
            </a:lvl1pPr>
          </a:lstStyle>
          <a:p>
            <a:r>
              <a:rPr lang="en-US" dirty="0" smtClean="0"/>
              <a:t>Click to Edit Title</a:t>
            </a:r>
            <a:endParaRPr lang="en-US" dirty="0"/>
          </a:p>
        </p:txBody>
      </p:sp>
      <p:sp>
        <p:nvSpPr>
          <p:cNvPr id="3" name="Slide Number Placeholder 2"/>
          <p:cNvSpPr>
            <a:spLocks noGrp="1"/>
          </p:cNvSpPr>
          <p:nvPr>
            <p:ph type="sldNum" sz="quarter" idx="10"/>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0287049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47560" y="365760"/>
            <a:ext cx="7068312" cy="457200"/>
          </a:xfrm>
        </p:spPr>
        <p:txBody>
          <a:bodyPr>
            <a:noAutofit/>
          </a:bodyPr>
          <a:lstStyle>
            <a:lvl1pPr algn="l">
              <a:defRPr baseline="0">
                <a:solidFill>
                  <a:schemeClr val="tx2"/>
                </a:solidFill>
              </a:defRPr>
            </a:lvl1pPr>
          </a:lstStyle>
          <a:p>
            <a:r>
              <a:rPr lang="en-US" dirty="0" smtClean="0"/>
              <a:t>Click to Edit Title</a:t>
            </a:r>
            <a:endParaRPr lang="en-US" dirty="0"/>
          </a:p>
        </p:txBody>
      </p:sp>
      <p:sp>
        <p:nvSpPr>
          <p:cNvPr id="6" name="Content Placeholder 2"/>
          <p:cNvSpPr>
            <a:spLocks noGrp="1"/>
          </p:cNvSpPr>
          <p:nvPr>
            <p:ph sz="quarter" idx="4" hasCustomPrompt="1"/>
          </p:nvPr>
        </p:nvSpPr>
        <p:spPr>
          <a:xfrm>
            <a:off x="627641" y="1207008"/>
            <a:ext cx="3886200" cy="5100130"/>
          </a:xfrm>
        </p:spPr>
        <p:txBody>
          <a:bodyPr wrap="square" anchor="t" anchorCtr="0">
            <a:normAutofit/>
          </a:bodyPr>
          <a:lstStyle>
            <a:lvl1pPr>
              <a:buClr>
                <a:srgbClr val="19BBB7"/>
              </a:buClr>
              <a:defRPr sz="2000" baseline="0"/>
            </a:lvl1pPr>
            <a:lvl2pPr>
              <a:buClr>
                <a:srgbClr val="19BBB7"/>
              </a:buClr>
              <a:defRPr sz="1800" baseline="0"/>
            </a:lvl2pPr>
            <a:lvl3pPr>
              <a:buClr>
                <a:srgbClr val="19BBB7"/>
              </a:buClr>
              <a:defRPr sz="1400" baseline="0"/>
            </a:lvl3pPr>
            <a:lvl4pPr>
              <a:buClr>
                <a:srgbClr val="19BBB7"/>
              </a:buClr>
              <a:defRPr sz="1200" baseline="0"/>
            </a:lvl4pPr>
            <a:lvl5pPr>
              <a:buClr>
                <a:srgbClr val="19BBB7"/>
              </a:buClr>
              <a:defRPr sz="1000" baseline="0"/>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3"/>
          <p:cNvSpPr>
            <a:spLocks noGrp="1"/>
          </p:cNvSpPr>
          <p:nvPr>
            <p:ph sz="quarter" idx="15" hasCustomPrompt="1"/>
          </p:nvPr>
        </p:nvSpPr>
        <p:spPr>
          <a:xfrm>
            <a:off x="4633588" y="1207008"/>
            <a:ext cx="3886200" cy="5100130"/>
          </a:xfrm>
        </p:spPr>
        <p:txBody>
          <a:bodyPr wrap="square">
            <a:normAutofit/>
          </a:bodyPr>
          <a:lstStyle>
            <a:lvl1pPr>
              <a:buClr>
                <a:srgbClr val="19BBB7"/>
              </a:buClr>
              <a:defRPr sz="2000" baseline="0"/>
            </a:lvl1pPr>
            <a:lvl2pPr>
              <a:buClr>
                <a:srgbClr val="19BBB7"/>
              </a:buClr>
              <a:defRPr baseline="0"/>
            </a:lvl2pPr>
            <a:lvl3pPr>
              <a:buClr>
                <a:srgbClr val="19BBB7"/>
              </a:buClr>
              <a:defRPr baseline="0"/>
            </a:lvl3pPr>
            <a:lvl4pPr>
              <a:buClr>
                <a:srgbClr val="19BBB7"/>
              </a:buClr>
              <a:defRPr baseline="0"/>
            </a:lvl4pPr>
            <a:lvl5pPr>
              <a:buClr>
                <a:srgbClr val="19BBB7"/>
              </a:buCl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2" name="Slide Number Placeholder 4"/>
          <p:cNvSpPr>
            <a:spLocks noGrp="1"/>
          </p:cNvSpPr>
          <p:nvPr>
            <p:ph type="sldNum" sz="quarter" idx="16"/>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08910549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50647"/>
            <a:ext cx="3127248" cy="369332"/>
          </a:xfrm>
        </p:spPr>
        <p:txBody>
          <a:bodyPr lIns="91440" rIns="91440" anchor="t" anchorCtr="0">
            <a:spAutoFit/>
          </a:bodyPr>
          <a:lstStyle>
            <a:lvl1pPr algn="ctr" defTabSz="182880">
              <a:defRPr sz="1800" baseline="0">
                <a:solidFill>
                  <a:schemeClr val="bg1"/>
                </a:solidFill>
                <a:effectLst/>
                <a:latin typeface="+mj-l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127248" y="365760"/>
            <a:ext cx="6016752" cy="430887"/>
          </a:xfrm>
        </p:spPr>
        <p:txBody>
          <a:bodyPr wrap="square" lIns="274320" rIns="274320" bIns="45720" anchor="ctr" anchorCtr="0">
            <a:noAutofit/>
          </a:bodyPr>
          <a:lstStyle>
            <a:lvl1pPr marL="0" indent="0" algn="l" defTabSz="182880">
              <a:lnSpc>
                <a:spcPct val="100000"/>
              </a:lnSpc>
              <a:spcBef>
                <a:spcPts val="0"/>
              </a:spcBef>
              <a:buFont typeface="Arial" pitchFamily="34" charset="0"/>
              <a:buNone/>
              <a:defRPr sz="2200" b="0" i="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796647"/>
            <a:ext cx="6016752" cy="6061355"/>
          </a:xfrm>
        </p:spPr>
        <p:txBody>
          <a:bodyPr vert="horz" lIns="274320" tIns="45720" rIns="457200" bIns="91440" rtlCol="0" anchor="t" anchorCtr="0">
            <a:norm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vl4pPr>
            <a:lvl5pPr>
              <a:defRPr lang="en-US" dirty="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2103118"/>
            <a:ext cx="2304288" cy="615553"/>
          </a:xfrm>
        </p:spPr>
        <p:txBody>
          <a:bodyPr wrap="square" anchor="t" anchorCtr="0">
            <a:spAutoFit/>
          </a:bodyPr>
          <a:lstStyle>
            <a:lvl1pPr marL="0" indent="-182880" algn="l">
              <a:buFont typeface="Arial" pitchFamily="34" charset="0"/>
              <a:buNone/>
              <a:defRPr sz="2000" b="0" cap="none" baseline="0">
                <a:solidFill>
                  <a:schemeClr val="bg1"/>
                </a:solidFill>
                <a:effectLst/>
                <a:latin typeface="+mn-lt"/>
              </a:defRPr>
            </a:lvl1pPr>
          </a:lstStyle>
          <a:p>
            <a:pPr lvl="0"/>
            <a:r>
              <a:rPr lang="en-US" dirty="0" smtClean="0"/>
              <a:t>Click to edit caption text</a:t>
            </a:r>
            <a:endParaRPr lang="en-US" dirty="0"/>
          </a:p>
        </p:txBody>
      </p:sp>
      <p:sp>
        <p:nvSpPr>
          <p:cNvPr id="4" name="Slide Number Placeholder 5"/>
          <p:cNvSpPr>
            <a:spLocks noGrp="1"/>
          </p:cNvSpPr>
          <p:nvPr>
            <p:ph type="sldNum" sz="quarter" idx="15"/>
          </p:nvPr>
        </p:nvSpPr>
        <p:spPr/>
        <p:txBody>
          <a:bodyPr/>
          <a:lstStyle/>
          <a:p>
            <a:fld id="{4976208B-6111-490B-8CEC-FFB249DB2100}" type="slidenum">
              <a:rPr lang="en-US" smtClean="0"/>
              <a:pPr/>
              <a:t>‹#›</a:t>
            </a:fld>
            <a:endParaRPr lang="en-US" dirty="0"/>
          </a:p>
        </p:txBody>
      </p:sp>
      <p:sp>
        <p:nvSpPr>
          <p:cNvPr id="7" name="TextBox 6"/>
          <p:cNvSpPr txBox="1"/>
          <p:nvPr userDrawn="1"/>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806" y="272796"/>
            <a:ext cx="914366" cy="63497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09335" y="6465828"/>
            <a:ext cx="558779" cy="253991"/>
          </a:xfrm>
          <a:prstGeom prst="rect">
            <a:avLst/>
          </a:prstGeom>
        </p:spPr>
      </p:pic>
    </p:spTree>
    <p:extLst>
      <p:ext uri="{BB962C8B-B14F-4D97-AF65-F5344CB8AC3E}">
        <p14:creationId xmlns:p14="http://schemas.microsoft.com/office/powerpoint/2010/main" val="238150547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ase Study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5760"/>
            <a:ext cx="6016752" cy="430887"/>
          </a:xfrm>
        </p:spPr>
        <p:txBody>
          <a:bodyPr lIns="182880" rIns="182880" anchor="b" anchorCtr="0"/>
          <a:lstStyle>
            <a:lvl1pPr algn="ctr">
              <a:defRPr sz="2200" baseline="0">
                <a:solidFill>
                  <a:schemeClr val="tx2"/>
                </a:solidFill>
              </a:defRPr>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0" y="822960"/>
            <a:ext cx="6016752" cy="310896"/>
          </a:xfrm>
        </p:spPr>
        <p:txBody>
          <a:bodyPr wrap="square" lIns="182880" rIns="182880" anchor="ctr" anchorCtr="0">
            <a:noAutofit/>
          </a:bodyPr>
          <a:lstStyle>
            <a:lvl1pPr marL="0" indent="0" algn="ctr" defTabSz="182880">
              <a:lnSpc>
                <a:spcPct val="100000"/>
              </a:lnSpc>
              <a:spcBef>
                <a:spcPts val="0"/>
              </a:spcBef>
              <a:buFont typeface="Arial" pitchFamily="34" charset="0"/>
              <a:buNone/>
              <a:defRPr sz="1800" b="0" cap="none" baseline="0">
                <a:solidFill>
                  <a:srgbClr val="19BBB7"/>
                </a:solidFill>
                <a:effectLst/>
                <a:latin typeface="+mj-l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0" y="1133855"/>
            <a:ext cx="6016752" cy="5724145"/>
          </a:xfrm>
        </p:spPr>
        <p:txBody>
          <a:bodyPr wrap="square" lIns="365760" rIns="274320" bIns="91440" anchor="t" anchorCtr="0">
            <a:normAutofit/>
          </a:bodyPr>
          <a:lstStyle>
            <a:lvl1pPr>
              <a:buClr>
                <a:srgbClr val="19BBB7"/>
              </a:buClr>
              <a:defRPr sz="2000" baseline="0">
                <a:solidFill>
                  <a:schemeClr val="tx2"/>
                </a:solidFill>
              </a:defRPr>
            </a:lvl1pPr>
            <a:lvl2pPr>
              <a:buClr>
                <a:srgbClr val="19BBB7"/>
              </a:buClr>
              <a:defRPr baseline="0"/>
            </a:lvl2pPr>
            <a:lvl3pPr>
              <a:buClr>
                <a:srgbClr val="19BBB7"/>
              </a:buClr>
              <a:defRPr baseline="0"/>
            </a:lvl3pPr>
            <a:lvl4pPr>
              <a:buClr>
                <a:srgbClr val="19BBB7"/>
              </a:buClr>
              <a:defRPr baseline="0"/>
            </a:lvl4pPr>
            <a:lvl5pPr>
              <a:buClr>
                <a:srgbClr val="19BBB7"/>
              </a:buCl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5" name="Text Placeholder 4"/>
          <p:cNvSpPr>
            <a:spLocks noGrp="1"/>
          </p:cNvSpPr>
          <p:nvPr>
            <p:ph type="body" sz="half" idx="13" hasCustomPrompt="1"/>
          </p:nvPr>
        </p:nvSpPr>
        <p:spPr>
          <a:xfrm flipH="1">
            <a:off x="6016755" y="1353312"/>
            <a:ext cx="3127247" cy="369332"/>
          </a:xfrm>
        </p:spPr>
        <p:txBody>
          <a:bodyPr lIns="91440" anchor="t" anchorCtr="0">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428232" y="2103118"/>
            <a:ext cx="2304288" cy="4160520"/>
          </a:xfrm>
        </p:spPr>
        <p:txBody>
          <a:bodyPr wrap="square" anchor="t" anchorCtr="0">
            <a:spAutoFit/>
          </a:bodyPr>
          <a:lstStyle>
            <a:lvl1pPr marL="0" indent="-182880" algn="l">
              <a:buFont typeface="Arial" pitchFamily="34" charset="0"/>
              <a:buNone/>
              <a:defRPr sz="2000" b="0"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4" name="Slide Number Placeholder 6"/>
          <p:cNvSpPr>
            <a:spLocks noGrp="1"/>
          </p:cNvSpPr>
          <p:nvPr>
            <p:ph type="sldNum" sz="quarter" idx="16"/>
          </p:nvPr>
        </p:nvSpPr>
        <p:spPr/>
        <p:txBody>
          <a:bodyPr/>
          <a:lstStyle/>
          <a:p>
            <a:fld id="{4976208B-6111-490B-8CEC-FFB249DB2100}" type="slidenum">
              <a:rPr lang="en-US" smtClean="0"/>
              <a:pPr/>
              <a:t>‹#›</a:t>
            </a:fld>
            <a:endParaRPr lang="en-US" dirty="0"/>
          </a:p>
        </p:txBody>
      </p:sp>
      <p:sp>
        <p:nvSpPr>
          <p:cNvPr id="9" name="TextBox 7"/>
          <p:cNvSpPr txBox="1"/>
          <p:nvPr userDrawn="1"/>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pic>
        <p:nvPicPr>
          <p:cNvPr id="3"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914" y="274320"/>
            <a:ext cx="914366" cy="6349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314538709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AS Viya Teal Section">
    <p:bg>
      <p:bgPr>
        <a:gradFill>
          <a:gsLst>
            <a:gs pos="0">
              <a:srgbClr val="19BBB7"/>
            </a:gs>
            <a:gs pos="100000">
              <a:srgbClr val="00727C"/>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71932"/>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324800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0C3D2"/>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0C3D2"/>
              </a:solidFill>
              <a:effectLst/>
              <a:uLnTx/>
              <a:uFillTx/>
              <a:latin typeface="+mn-lt"/>
              <a:ea typeface="Calibri" charset="0"/>
              <a:cs typeface="Arial" panose="020B0604020202020204" pitchFamily="34" charset="0"/>
            </a:endParaRPr>
          </a:p>
        </p:txBody>
      </p:sp>
      <p:pic>
        <p:nvPicPr>
          <p:cNvPr id="3"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4782" y="437935"/>
            <a:ext cx="1714437" cy="393686"/>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18408435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S Viya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90743159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365760"/>
            <a:ext cx="7891272" cy="457200"/>
          </a:xfrm>
        </p:spPr>
        <p:txBody>
          <a:bodyPr anchor="ctr" anchorCtr="0"/>
          <a:lstStyle>
            <a:lvl1pPr>
              <a:defRPr baseline="0">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626364" y="822960"/>
            <a:ext cx="7891272" cy="320040"/>
          </a:xfrm>
        </p:spPr>
        <p:txBody>
          <a:bodyPr wrap="square" anchor="ctr">
            <a:noAutofit/>
          </a:bodyPr>
          <a:lstStyle>
            <a:lvl1pPr marL="0" indent="0" algn="ctr">
              <a:lnSpc>
                <a:spcPct val="100000"/>
              </a:lnSpc>
              <a:spcBef>
                <a:spcPts val="0"/>
              </a:spcBef>
              <a:buFont typeface="Arial" pitchFamily="34" charset="0"/>
              <a:buNone/>
              <a:defRPr sz="2200" b="0" i="0" cap="none" baseline="0">
                <a:solidFill>
                  <a:schemeClr val="accent1"/>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207008"/>
            <a:ext cx="7891272" cy="5100130"/>
          </a:xfrm>
        </p:spPr>
        <p:txBody>
          <a:bodyPr wrap="square" anchor="t">
            <a:normAutofit/>
          </a:bodyPr>
          <a:lstStyle>
            <a:lvl1pPr>
              <a:defRPr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3" name="Slide Number Placeholder 4"/>
          <p:cNvSpPr>
            <a:spLocks noGrp="1"/>
          </p:cNvSpPr>
          <p:nvPr>
            <p:ph type="sldNum" sz="quarter" idx="13"/>
          </p:nvPr>
        </p:nvSpPr>
        <p:spPr/>
        <p:txBody>
          <a:bodyPr>
            <a:spAutoFit/>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365760"/>
            <a:ext cx="7891272" cy="457200"/>
          </a:xfrm>
        </p:spPr>
        <p:txBody>
          <a:bodyPr anchor="ctr" anchorCtr="0"/>
          <a:lstStyle>
            <a:lvl1pPr>
              <a:defRPr baseline="0"/>
            </a:lvl1p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626364" y="822960"/>
            <a:ext cx="7891272" cy="32004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3" name="Slide Number Placeholder 3"/>
          <p:cNvSpPr>
            <a:spLocks noGrp="1"/>
          </p:cNvSpPr>
          <p:nvPr>
            <p:ph type="sldNum" sz="quarter" idx="12"/>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365760"/>
            <a:ext cx="7891272" cy="457200"/>
          </a:xfrm>
        </p:spPr>
        <p:txBody>
          <a:bodyPr anchor="ctr" anchorCtr="0"/>
          <a:lstStyle>
            <a:lvl1pPr algn="ctr">
              <a:defRPr sz="2800" baseline="0"/>
            </a:lvl1pPr>
          </a:lstStyle>
          <a:p>
            <a:r>
              <a:rPr lang="en-US" dirty="0" smtClean="0"/>
              <a:t>Click to Edit Title</a:t>
            </a:r>
            <a:endParaRPr lang="en-US" dirty="0"/>
          </a:p>
        </p:txBody>
      </p:sp>
      <p:sp>
        <p:nvSpPr>
          <p:cNvPr id="3" name="Slide Number Placeholder 2"/>
          <p:cNvSpPr>
            <a:spLocks noGrp="1"/>
          </p:cNvSpPr>
          <p:nvPr>
            <p:ph type="sldNum" sz="quarter" idx="10"/>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365760"/>
            <a:ext cx="7891272" cy="457200"/>
          </a:xfrm>
        </p:spPr>
        <p:txBody>
          <a:bodyPr anchor="ctr" anchorCtr="0">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626364" y="822960"/>
            <a:ext cx="7891272" cy="32004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3" name="Slide Number Placeholder 3"/>
          <p:cNvSpPr>
            <a:spLocks noGrp="1"/>
          </p:cNvSpPr>
          <p:nvPr>
            <p:ph type="sldNum" sz="quarter" idx="12"/>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S Viya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365760"/>
            <a:ext cx="7068312" cy="457200"/>
          </a:xfrm>
        </p:spPr>
        <p:txBody>
          <a:bodyPr anchor="ctr" anchorCtr="0">
            <a:noAutofit/>
          </a:bodyPr>
          <a:lstStyle>
            <a:lvl1pPr algn="l">
              <a:defRPr>
                <a:solidFill>
                  <a:schemeClr val="tx2"/>
                </a:solidFill>
              </a:defRPr>
            </a:lvl1pPr>
          </a:lstStyle>
          <a:p>
            <a:r>
              <a:rPr lang="en-US" dirty="0" smtClean="0"/>
              <a:t>Click to Edit Title</a:t>
            </a:r>
            <a:endParaRPr lang="en-US" dirty="0"/>
          </a:p>
        </p:txBody>
      </p:sp>
      <p:sp>
        <p:nvSpPr>
          <p:cNvPr id="4" name="Content Placeholder 2"/>
          <p:cNvSpPr>
            <a:spLocks noGrp="1"/>
          </p:cNvSpPr>
          <p:nvPr>
            <p:ph sz="quarter" idx="11" hasCustomPrompt="1"/>
          </p:nvPr>
        </p:nvSpPr>
        <p:spPr>
          <a:xfrm>
            <a:off x="626364" y="1207008"/>
            <a:ext cx="7891272" cy="5100130"/>
          </a:xfrm>
        </p:spPr>
        <p:txBody>
          <a:bodyPr wrap="square" anchor="t" anchorCtr="0">
            <a:normAutofit/>
          </a:bodyPr>
          <a:lstStyle>
            <a:lvl1pPr>
              <a:buClr>
                <a:srgbClr val="6BBAB6"/>
              </a:buClr>
              <a:defRPr baseline="0">
                <a:solidFill>
                  <a:schemeClr val="tx2"/>
                </a:solidFill>
              </a:defRPr>
            </a:lvl1pPr>
            <a:lvl2pPr>
              <a:buClr>
                <a:srgbClr val="6BBAB6"/>
              </a:buClr>
              <a:defRPr baseline="0"/>
            </a:lvl2pPr>
            <a:lvl3pPr>
              <a:buClr>
                <a:srgbClr val="6BBAB6"/>
              </a:buClr>
              <a:defRPr baseline="0"/>
            </a:lvl3pPr>
            <a:lvl4pPr>
              <a:buClr>
                <a:srgbClr val="6BBAB6"/>
              </a:buClr>
              <a:defRPr baseline="0"/>
            </a:lvl4pPr>
            <a:lvl5pPr>
              <a:buClr>
                <a:srgbClr val="6BBAB6"/>
              </a:buCl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3" name="Slide Number Placeholder 3"/>
          <p:cNvSpPr>
            <a:spLocks noGrp="1"/>
          </p:cNvSpPr>
          <p:nvPr>
            <p:ph type="sldNum" sz="quarter" idx="12"/>
          </p:nvPr>
        </p:nvSpPr>
        <p:spPr/>
        <p:txBody>
          <a:bodyPr/>
          <a:lstStyle/>
          <a:p>
            <a:fld id="{972517E6-58C8-49B3-A038-306AA97CE4BF}" type="slidenum">
              <a:rPr lang="en-US" smtClean="0"/>
              <a:pPr/>
              <a:t>‹#›</a:t>
            </a:fld>
            <a:endParaRPr lang="en-US" dirty="0"/>
          </a:p>
        </p:txBody>
      </p: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763" y="271141"/>
            <a:ext cx="914366" cy="634977"/>
          </a:xfrm>
          <a:prstGeom prst="rect">
            <a:avLst/>
          </a:prstGeom>
        </p:spPr>
      </p:pic>
    </p:spTree>
    <p:extLst>
      <p:ext uri="{BB962C8B-B14F-4D97-AF65-F5344CB8AC3E}">
        <p14:creationId xmlns:p14="http://schemas.microsoft.com/office/powerpoint/2010/main" val="10249143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365760"/>
            <a:ext cx="7891272" cy="457200"/>
          </a:xfrm>
        </p:spPr>
        <p:txBody>
          <a:bodyPr anchor="ctr" anchorCtr="0"/>
          <a:lstStyle>
            <a:lvl1pPr>
              <a:defRPr baseline="0"/>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822960"/>
            <a:ext cx="7891272" cy="32004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30936" y="1207008"/>
            <a:ext cx="3883025" cy="5100130"/>
          </a:xfrm>
        </p:spPr>
        <p:txBody>
          <a:bodyPr wrap="square" anchor="t">
            <a:normAutofit/>
          </a:bodyPr>
          <a:lstStyle>
            <a:lvl1pPr>
              <a:defRPr sz="2000" baseline="0">
                <a:solidFill>
                  <a:schemeClr val="tx2"/>
                </a:solidFill>
              </a:defRPr>
            </a:lvl1pPr>
            <a:lvl2pPr>
              <a:defRPr sz="18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6247" y="1207008"/>
            <a:ext cx="3886200" cy="5100130"/>
          </a:xfrm>
        </p:spPr>
        <p:txBody>
          <a:bodyPr wrap="square">
            <a:normAutofit/>
          </a:bodyPr>
          <a:lstStyle>
            <a:lvl1pPr>
              <a:defRPr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2" name="Slide Number Placeholder 5"/>
          <p:cNvSpPr>
            <a:spLocks noGrp="1"/>
          </p:cNvSpPr>
          <p:nvPr>
            <p:ph type="sldNum" sz="quarter" idx="16"/>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365760"/>
            <a:ext cx="7891272" cy="457200"/>
          </a:xfrm>
        </p:spPr>
        <p:txBody>
          <a:bodyPr anchor="ctr" anchorCtr="0"/>
          <a:lstStyle>
            <a:lvl1pPr>
              <a:defRPr baseline="0"/>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822960"/>
            <a:ext cx="7891272" cy="32004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30936" y="1207008"/>
            <a:ext cx="3883025" cy="5100130"/>
          </a:xfrm>
        </p:spPr>
        <p:txBody>
          <a:bodyPr wrap="square" anchor="t">
            <a:normAutofit/>
          </a:bodyPr>
          <a:lstStyle>
            <a:lvl1pPr>
              <a:buClr>
                <a:schemeClr val="bg1"/>
              </a:buClr>
              <a:defRPr sz="2000" baseline="0">
                <a:solidFill>
                  <a:schemeClr val="bg1"/>
                </a:solidFill>
              </a:defRPr>
            </a:lvl1pPr>
            <a:lvl2pPr>
              <a:buClr>
                <a:schemeClr val="bg1"/>
              </a:buClr>
              <a:defRPr sz="1800" baseline="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000" baseline="0">
                <a:solidFill>
                  <a:schemeClr val="bg1"/>
                </a:solidFill>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6247" y="1207008"/>
            <a:ext cx="3886200" cy="5100130"/>
          </a:xfrm>
        </p:spPr>
        <p:txBody>
          <a:bodyPr wrap="square">
            <a:normAutofit/>
          </a:bodyPr>
          <a:lstStyle>
            <a:lvl1pPr>
              <a:buClr>
                <a:schemeClr val="bg1"/>
              </a:buClr>
              <a:defRPr baseline="0">
                <a:solidFill>
                  <a:schemeClr val="bg1"/>
                </a:solidFill>
                <a:latin typeface="+mj-lt"/>
              </a:defRPr>
            </a:lvl1pPr>
            <a:lvl2pPr>
              <a:buClr>
                <a:schemeClr val="bg1"/>
              </a:buClr>
              <a:defRPr baseline="0">
                <a:solidFill>
                  <a:schemeClr val="bg1"/>
                </a:solidFill>
                <a:latin typeface="+mj-lt"/>
              </a:defRPr>
            </a:lvl2pPr>
            <a:lvl3pPr>
              <a:buClr>
                <a:schemeClr val="bg1"/>
              </a:buClr>
              <a:defRPr baseline="0">
                <a:solidFill>
                  <a:schemeClr val="bg1"/>
                </a:solidFill>
                <a:latin typeface="+mj-lt"/>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2" name="Slide Number Placeholder 5"/>
          <p:cNvSpPr>
            <a:spLocks noGrp="1"/>
          </p:cNvSpPr>
          <p:nvPr>
            <p:ph type="sldNum" sz="quarter" idx="16"/>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307886724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04500"/>
            <a:ext cx="3127248" cy="369332"/>
          </a:xfrm>
        </p:spPr>
        <p:txBody>
          <a:bodyPr vert="horz" wrap="square" lIns="91440" tIns="45720" rIns="91440" bIns="45720" rtlCol="0" anchor="t" anchorCtr="0">
            <a:spAutoFit/>
          </a:bodyPr>
          <a:lstStyle>
            <a:lvl1pPr>
              <a:defRPr lang="en-US" sz="1800" dirty="0">
                <a:solidFill>
                  <a:schemeClr val="bg1"/>
                </a:solidFill>
                <a:effectLst/>
                <a:latin typeface="+mj-lt"/>
              </a:defRPr>
            </a:lvl1pPr>
          </a:lstStyle>
          <a:p>
            <a:pPr lvl="0"/>
            <a:r>
              <a:rPr lang="en-US" dirty="0" smtClean="0"/>
              <a:t>Click to Edit Title</a:t>
            </a:r>
            <a:endParaRPr lang="en-US" dirty="0"/>
          </a:p>
        </p:txBody>
      </p:sp>
      <p:sp>
        <p:nvSpPr>
          <p:cNvPr id="16" name="Text Placeholder 2"/>
          <p:cNvSpPr>
            <a:spLocks noGrp="1"/>
          </p:cNvSpPr>
          <p:nvPr>
            <p:ph type="body" sz="quarter" idx="11" hasCustomPrompt="1"/>
          </p:nvPr>
        </p:nvSpPr>
        <p:spPr>
          <a:xfrm>
            <a:off x="3127248" y="365760"/>
            <a:ext cx="6016752" cy="430887"/>
          </a:xfrm>
        </p:spPr>
        <p:txBody>
          <a:bodyPr wrap="square" lIns="274320" rIns="274320" bIns="45720" anchor="ctr" anchorCtr="0">
            <a:noAutofit/>
          </a:bodyPr>
          <a:lstStyle>
            <a:lvl1pPr marL="0" indent="0" algn="l" defTabSz="182880">
              <a:lnSpc>
                <a:spcPct val="100000"/>
              </a:lnSpc>
              <a:spcBef>
                <a:spcPts val="0"/>
              </a:spcBef>
              <a:buFont typeface="Arial" pitchFamily="34" charset="0"/>
              <a:buNone/>
              <a:defRPr sz="2200" b="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796647"/>
            <a:ext cx="6016752" cy="5566021"/>
          </a:xfrm>
        </p:spPr>
        <p:txBody>
          <a:bodyPr lIns="274320" tIns="45720" rIns="457200" bIns="45720" anchor="t" anchorCtr="0">
            <a:normAutofit/>
          </a:bodyPr>
          <a:lstStyle>
            <a:lvl1pPr>
              <a:defRPr sz="2000"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1348737"/>
            <a:ext cx="2304288" cy="615553"/>
          </a:xfrm>
        </p:spPr>
        <p:txBody>
          <a:bodyPr wrap="square" anchor="t" anchorCtr="0">
            <a:spAutoFit/>
          </a:bodyPr>
          <a:lstStyle>
            <a:lvl1pPr marL="0" indent="-182880" algn="l">
              <a:buFont typeface="Arial" pitchFamily="34" charset="0"/>
              <a:buNone/>
              <a:defRPr sz="2000" b="0" cap="none" baseline="0">
                <a:solidFill>
                  <a:schemeClr val="bg1"/>
                </a:solidFill>
                <a:effectLst/>
                <a:latin typeface="+mn-lt"/>
              </a:defRPr>
            </a:lvl1pPr>
          </a:lstStyle>
          <a:p>
            <a:pPr lvl="0"/>
            <a:r>
              <a:rPr lang="en-US" dirty="0" smtClean="0"/>
              <a:t>Click to edit caption text</a:t>
            </a:r>
            <a:endParaRPr lang="en-US" dirty="0"/>
          </a:p>
        </p:txBody>
      </p:sp>
      <p:sp>
        <p:nvSpPr>
          <p:cNvPr id="3" name="Slide Number Placeholder 5"/>
          <p:cNvSpPr>
            <a:spLocks noGrp="1"/>
          </p:cNvSpPr>
          <p:nvPr>
            <p:ph type="sldNum" sz="quarter" idx="15"/>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se Study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5760"/>
            <a:ext cx="6016752" cy="430887"/>
          </a:xfrm>
        </p:spPr>
        <p:txBody>
          <a:bodyPr lIns="182880" rIns="182880" anchor="b" anchorCtr="0">
            <a:noAutofit/>
          </a:bodyPr>
          <a:lstStyle>
            <a:lvl1pPr>
              <a:defRPr sz="2200" baseline="0">
                <a:latin typeface="+mj-lt"/>
              </a:defRPr>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0" y="822960"/>
            <a:ext cx="6016752" cy="310896"/>
          </a:xfrm>
        </p:spPr>
        <p:txBody>
          <a:bodyPr wrap="square" lIns="182880" rIns="182880" anchor="ctr" anchorCtr="0">
            <a:noAutofit/>
          </a:bodyPr>
          <a:lstStyle>
            <a:lvl1pPr marL="0" indent="0" algn="ctr" defTabSz="182880">
              <a:lnSpc>
                <a:spcPct val="100000"/>
              </a:lnSpc>
              <a:spcBef>
                <a:spcPts val="0"/>
              </a:spcBef>
              <a:buFont typeface="Arial" pitchFamily="34" charset="0"/>
              <a:buNone/>
              <a:defRPr sz="1800" b="0" cap="none" baseline="0">
                <a:solidFill>
                  <a:schemeClr val="accent1"/>
                </a:solidFill>
                <a:effectLst/>
                <a:latin typeface="+mj-l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0" y="1133857"/>
            <a:ext cx="6016752" cy="5228306"/>
          </a:xfrm>
        </p:spPr>
        <p:txBody>
          <a:bodyPr lIns="365760" rIns="274320" bIns="45720" anchor="t" anchorCtr="0">
            <a:normAutofit/>
          </a:bodyPr>
          <a:lstStyle>
            <a:lvl1pPr>
              <a:defRPr sz="2000"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5" name="Text Placeholder 4"/>
          <p:cNvSpPr>
            <a:spLocks noGrp="1"/>
          </p:cNvSpPr>
          <p:nvPr>
            <p:ph type="body" sz="half" idx="13" hasCustomPrompt="1"/>
          </p:nvPr>
        </p:nvSpPr>
        <p:spPr>
          <a:xfrm flipH="1">
            <a:off x="6016752" y="411480"/>
            <a:ext cx="3127248" cy="369332"/>
          </a:xfrm>
        </p:spPr>
        <p:txBody>
          <a:bodyPr lIns="91440" anchor="t" anchorCtr="0">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428232" y="1348738"/>
            <a:ext cx="2304288" cy="615553"/>
          </a:xfrm>
        </p:spPr>
        <p:txBody>
          <a:bodyPr wrap="square" anchor="t" anchorCtr="0">
            <a:spAutoFit/>
          </a:bodyPr>
          <a:lstStyle>
            <a:lvl1pPr marL="0" indent="-182880" algn="l">
              <a:buFont typeface="Arial" pitchFamily="34" charset="0"/>
              <a:buNone/>
              <a:defRPr sz="2000" b="0" cap="none" baseline="0">
                <a:solidFill>
                  <a:schemeClr val="bg1"/>
                </a:solidFill>
                <a:latin typeface="+mn-lt"/>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3" name="Slide Number Placeholder 6"/>
          <p:cNvSpPr>
            <a:spLocks noGrp="1"/>
          </p:cNvSpPr>
          <p:nvPr>
            <p:ph type="sldNum" sz="quarter" idx="16"/>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365760"/>
            <a:ext cx="7891272" cy="457200"/>
          </a:xfrm>
        </p:spPr>
        <p:txBody>
          <a:bodyPr anchor="ctr" anchorCtr="0">
            <a:noAutofit/>
          </a:bodyPr>
          <a:lstStyle>
            <a:lvl1pPr algn="ctr">
              <a:defRPr baseline="0">
                <a:solidFill>
                  <a:schemeClr val="tx2"/>
                </a:solidFill>
              </a:defRPr>
            </a:lvl1pPr>
          </a:lstStyle>
          <a:p>
            <a:r>
              <a:rPr lang="en-US" dirty="0" smtClean="0"/>
              <a:t>Click to Edit Title</a:t>
            </a:r>
            <a:endParaRPr lang="en-US" dirty="0"/>
          </a:p>
        </p:txBody>
      </p:sp>
      <p:sp>
        <p:nvSpPr>
          <p:cNvPr id="3" name="Slide Number Placeholder 2"/>
          <p:cNvSpPr>
            <a:spLocks noGrp="1"/>
          </p:cNvSpPr>
          <p:nvPr>
            <p:ph type="sldNum" sz="quarter" idx="10"/>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85906946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365760"/>
            <a:ext cx="7891272" cy="457200"/>
          </a:xfrm>
        </p:spPr>
        <p:txBody>
          <a:bodyPr>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822960"/>
            <a:ext cx="7891272" cy="32004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7641" y="1207008"/>
            <a:ext cx="3886200" cy="5100130"/>
          </a:xfrm>
        </p:spPr>
        <p:txBody>
          <a:bodyPr wrap="square" anchor="t" anchorCtr="0">
            <a:normAutofit/>
          </a:bodyPr>
          <a:lstStyle>
            <a:lvl1pPr>
              <a:defRPr sz="2000" baseline="0">
                <a:solidFill>
                  <a:schemeClr val="tx2"/>
                </a:solidFill>
              </a:defRPr>
            </a:lvl1pPr>
            <a:lvl2pPr>
              <a:defRPr sz="1800" baseline="0"/>
            </a:lvl2pPr>
            <a:lvl3pPr>
              <a:defRPr sz="1400" baseline="0"/>
            </a:lvl3pPr>
            <a:lvl4pPr>
              <a:defRPr sz="1200" baseline="0"/>
            </a:lvl4pPr>
            <a:lvl5pPr>
              <a:defRPr sz="1000" baseline="0"/>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4121" y="1207008"/>
            <a:ext cx="3886200" cy="5100130"/>
          </a:xfrm>
        </p:spPr>
        <p:txBody>
          <a:bodyPr wrap="square">
            <a:normAutofit/>
          </a:bodyPr>
          <a:lstStyle>
            <a:lvl1pPr>
              <a:defRPr sz="2000"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2" name="Slide Number Placeholder 5"/>
          <p:cNvSpPr>
            <a:spLocks noGrp="1"/>
          </p:cNvSpPr>
          <p:nvPr>
            <p:ph type="sldNum" sz="quarter" idx="16"/>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365760"/>
            <a:ext cx="7891272" cy="457200"/>
          </a:xfrm>
        </p:spPr>
        <p:txBody>
          <a:bodyPr>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822960"/>
            <a:ext cx="7891272" cy="32004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7641" y="1207008"/>
            <a:ext cx="3886200" cy="5100130"/>
          </a:xfrm>
        </p:spPr>
        <p:txBody>
          <a:bodyPr wrap="square" anchor="t" anchorCtr="0">
            <a:normAutofit/>
          </a:bodyPr>
          <a:lstStyle>
            <a:lvl1pPr>
              <a:buClr>
                <a:schemeClr val="bg1"/>
              </a:buClr>
              <a:buSzPct val="80000"/>
              <a:defRPr sz="2000" baseline="0">
                <a:solidFill>
                  <a:schemeClr val="bg1"/>
                </a:solidFill>
              </a:defRPr>
            </a:lvl1pPr>
            <a:lvl2pPr>
              <a:buClr>
                <a:schemeClr val="bg1"/>
              </a:buClr>
              <a:buSzPct val="80000"/>
              <a:defRPr sz="1800" baseline="0">
                <a:solidFill>
                  <a:schemeClr val="bg1"/>
                </a:solidFill>
              </a:defRPr>
            </a:lvl2pPr>
            <a:lvl3pPr>
              <a:buClr>
                <a:schemeClr val="bg1"/>
              </a:buClr>
              <a:buSzPct val="100000"/>
              <a:defRPr sz="1400" baseline="0">
                <a:solidFill>
                  <a:schemeClr val="bg1"/>
                </a:solidFill>
              </a:defRPr>
            </a:lvl3pPr>
            <a:lvl4pPr>
              <a:buClr>
                <a:schemeClr val="bg1"/>
              </a:buClr>
              <a:buSzPct val="100000"/>
              <a:defRPr sz="1200" baseline="0">
                <a:solidFill>
                  <a:schemeClr val="bg1"/>
                </a:solidFill>
              </a:defRPr>
            </a:lvl4pPr>
            <a:lvl5pPr marL="914400" indent="-182880">
              <a:buClr>
                <a:schemeClr val="bg1"/>
              </a:buClr>
              <a:buSzPct val="100000"/>
              <a:defRPr sz="1000" baseline="0">
                <a:solidFill>
                  <a:schemeClr val="bg1"/>
                </a:solidFill>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4121" y="1207008"/>
            <a:ext cx="3886200" cy="5100130"/>
          </a:xfrm>
        </p:spPr>
        <p:txBody>
          <a:bodyPr vert="horz" wrap="square" lIns="91440" tIns="45720" rIns="91440" bIns="45720" rtlCol="0" anchor="t" anchorCtr="0">
            <a:normAutofit/>
          </a:bodyPr>
          <a:lstStyle>
            <a:lvl1pPr>
              <a:buClr>
                <a:schemeClr val="bg1"/>
              </a:buClr>
              <a:defRPr lang="en-US" dirty="0" smtClean="0">
                <a:solidFill>
                  <a:schemeClr val="bg1"/>
                </a:solidFill>
              </a:defRPr>
            </a:lvl1pPr>
            <a:lvl2pPr marL="182880" indent="-182880" defTabSz="365760">
              <a:lnSpc>
                <a:spcPct val="85000"/>
              </a:lnSpc>
              <a:spcBef>
                <a:spcPts val="800"/>
              </a:spcBef>
              <a:buClr>
                <a:schemeClr val="bg1"/>
              </a:buClr>
              <a:buFont typeface="Arial" panose="020B0604020202020204" pitchFamily="34" charset="0"/>
              <a:buChar char="•"/>
              <a:defRPr lang="en-US" sz="2000" dirty="0" smtClean="0">
                <a:solidFill>
                  <a:schemeClr val="bg1"/>
                </a:solidFill>
                <a:latin typeface="+mj-lt"/>
              </a:defRPr>
            </a:lvl2pPr>
            <a:lvl3pPr marL="365760" indent="-182880" defTabSz="365760">
              <a:lnSpc>
                <a:spcPct val="85000"/>
              </a:lnSpc>
              <a:spcBef>
                <a:spcPts val="800"/>
              </a:spcBef>
              <a:buClr>
                <a:schemeClr val="bg1"/>
              </a:buClr>
              <a:buSzPct val="80000"/>
              <a:buFont typeface="Arial" panose="020B0604020202020204" pitchFamily="34" charset="0"/>
              <a:buChar char="•"/>
              <a:defRPr lang="en-US" sz="1800" dirty="0" smtClean="0">
                <a:solidFill>
                  <a:schemeClr val="bg1"/>
                </a:solidFill>
                <a:latin typeface="+mj-lt"/>
              </a:defRPr>
            </a:lvl3pPr>
            <a:lvl4pPr marL="548640" defTabSz="365760">
              <a:lnSpc>
                <a:spcPct val="85000"/>
              </a:lnSpc>
              <a:spcBef>
                <a:spcPts val="800"/>
              </a:spcBef>
              <a:buClr>
                <a:schemeClr val="bg1"/>
              </a:buClr>
              <a:defRPr lang="en-US" sz="1400" dirty="0" smtClean="0">
                <a:solidFill>
                  <a:schemeClr val="bg1"/>
                </a:solidFill>
                <a:latin typeface="+mj-lt"/>
              </a:defRPr>
            </a:lvl4pPr>
            <a:lvl5pPr marL="731520" indent="-182880" defTabSz="365760">
              <a:buClr>
                <a:schemeClr val="bg1"/>
              </a:buClr>
              <a:defRPr lang="en-US" sz="1200" dirty="0">
                <a:solidFill>
                  <a:schemeClr val="bg1"/>
                </a:solidFill>
              </a:defRPr>
            </a:lvl5pPr>
            <a:lvl6pPr marL="914400" indent="-182880" defTabSz="365760">
              <a:buClr>
                <a:schemeClr val="bg1"/>
              </a:buClr>
              <a:buSzPct val="100000"/>
              <a:buFont typeface="Calibri" panose="020F0502020204030204" pitchFamily="34" charset="0"/>
              <a:buChar char="-"/>
              <a:defRPr>
                <a:solidFill>
                  <a:schemeClr val="bg1"/>
                </a:solidFill>
              </a:defRPr>
            </a:lvl6pPr>
          </a:lstStyle>
          <a:p>
            <a:pPr lvl="1"/>
            <a:r>
              <a:rPr lang="en-US" dirty="0" smtClean="0"/>
              <a:t>Click to add text or click an icon to add other content types.</a:t>
            </a:r>
          </a:p>
          <a:p>
            <a:pPr lvl="2"/>
            <a:r>
              <a:rPr lang="en-US" dirty="0" smtClean="0"/>
              <a:t>Second level</a:t>
            </a:r>
          </a:p>
          <a:p>
            <a:pPr lvl="3"/>
            <a:r>
              <a:rPr lang="en-US" dirty="0" smtClean="0"/>
              <a:t>Third level</a:t>
            </a:r>
          </a:p>
        </p:txBody>
      </p:sp>
      <p:sp>
        <p:nvSpPr>
          <p:cNvPr id="2" name="Slide Number Placeholder 5"/>
          <p:cNvSpPr>
            <a:spLocks noGrp="1"/>
          </p:cNvSpPr>
          <p:nvPr>
            <p:ph type="sldNum" sz="quarter" idx="16"/>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08475987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09947"/>
            <a:ext cx="3127248" cy="369332"/>
          </a:xfrm>
        </p:spPr>
        <p:txBody>
          <a:bodyPr lIns="91440" rIns="91440" anchor="t" anchorCtr="0">
            <a:spAutoFit/>
          </a:bodyPr>
          <a:lstStyle>
            <a:lvl1pPr algn="ctr" defTabSz="182880">
              <a:defRPr sz="1800" baseline="0">
                <a:solidFill>
                  <a:schemeClr val="bg1"/>
                </a:solidFill>
                <a:effectLst/>
                <a:latin typeface="+mj-l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127248" y="365760"/>
            <a:ext cx="6016752" cy="430887"/>
          </a:xfrm>
        </p:spPr>
        <p:txBody>
          <a:bodyPr wrap="square" lIns="274320" rIns="274320" anchor="ctr" anchorCtr="0">
            <a:noAutofit/>
          </a:bodyPr>
          <a:lstStyle>
            <a:lvl1pPr marL="0" indent="0" algn="l" defTabSz="182880">
              <a:lnSpc>
                <a:spcPct val="100000"/>
              </a:lnSpc>
              <a:spcBef>
                <a:spcPts val="0"/>
              </a:spcBef>
              <a:buFont typeface="Arial" pitchFamily="34" charset="0"/>
              <a:buNone/>
              <a:defRPr sz="2200" b="0" i="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796647"/>
            <a:ext cx="6016752" cy="6061355"/>
          </a:xfrm>
        </p:spPr>
        <p:txBody>
          <a:bodyPr vert="horz" wrap="square" lIns="274320" tIns="45720" rIns="457200" bIns="91440" rtlCol="0" anchor="t" anchorCtr="0">
            <a:normAutofit/>
          </a:bodyPr>
          <a:lstStyle>
            <a:lvl1pPr>
              <a:defRPr lang="en-US" dirty="0" smtClean="0"/>
            </a:lvl1pPr>
            <a:lvl2pPr>
              <a:defRPr lang="en-US" dirty="0" smtClean="0"/>
            </a:lvl2pPr>
            <a:lvl3pPr>
              <a:defRPr lang="en-US" dirty="0" smtClean="0"/>
            </a:lvl3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1348738"/>
            <a:ext cx="2304288" cy="4160520"/>
          </a:xfrm>
        </p:spPr>
        <p:txBody>
          <a:bodyPr wrap="square" anchor="t" anchorCtr="0">
            <a:spAutoFit/>
          </a:bodyPr>
          <a:lstStyle>
            <a:lvl1pPr marL="0" indent="-182880" algn="l">
              <a:buFont typeface="Arial" pitchFamily="34" charset="0"/>
              <a:buNone/>
              <a:defRPr sz="2000" b="0" cap="none" baseline="0">
                <a:solidFill>
                  <a:schemeClr val="bg1"/>
                </a:solidFill>
                <a:effectLst/>
                <a:latin typeface="+mj-lt"/>
              </a:defRPr>
            </a:lvl1pPr>
          </a:lstStyle>
          <a:p>
            <a:pPr lvl="0"/>
            <a:r>
              <a:rPr lang="en-US" dirty="0" smtClean="0"/>
              <a:t>Click to edit caption text</a:t>
            </a:r>
            <a:endParaRPr lang="en-US" dirty="0"/>
          </a:p>
        </p:txBody>
      </p:sp>
      <p:sp>
        <p:nvSpPr>
          <p:cNvPr id="3" name="Slide Number Placeholder 5"/>
          <p:cNvSpPr>
            <a:spLocks noGrp="1"/>
          </p:cNvSpPr>
          <p:nvPr>
            <p:ph type="sldNum" sz="quarter" idx="15"/>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410507958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se Study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5760"/>
            <a:ext cx="6016752" cy="430887"/>
          </a:xfrm>
        </p:spPr>
        <p:txBody>
          <a:bodyPr lIns="182880" rIns="182880" anchor="b" anchorCtr="0"/>
          <a:lstStyle>
            <a:lvl1pPr algn="ctr">
              <a:defRPr sz="2200" baseline="0">
                <a:solidFill>
                  <a:schemeClr val="tx2"/>
                </a:solidFill>
                <a:latin typeface="+mj-lt"/>
              </a:defRPr>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0" y="822960"/>
            <a:ext cx="6016752" cy="310896"/>
          </a:xfrm>
        </p:spPr>
        <p:txBody>
          <a:bodyPr wrap="square" lIns="182880" rIns="182880" anchor="ctr" anchorCtr="0">
            <a:noAutofit/>
          </a:bodyPr>
          <a:lstStyle>
            <a:lvl1pPr marL="0" indent="0" algn="ctr" defTabSz="182880">
              <a:lnSpc>
                <a:spcPct val="100000"/>
              </a:lnSpc>
              <a:spcBef>
                <a:spcPts val="0"/>
              </a:spcBef>
              <a:buFont typeface="Arial" pitchFamily="34" charset="0"/>
              <a:buNone/>
              <a:defRPr sz="1800" b="0" cap="none" baseline="0">
                <a:solidFill>
                  <a:schemeClr val="accent1"/>
                </a:solidFill>
                <a:effectLst/>
                <a:latin typeface="+mj-l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0" y="1133300"/>
            <a:ext cx="6016752" cy="5724700"/>
          </a:xfrm>
        </p:spPr>
        <p:txBody>
          <a:bodyPr wrap="square" lIns="365760" rIns="274320" bIns="91440" anchor="t" anchorCtr="0">
            <a:normAutofit/>
          </a:bodyPr>
          <a:lstStyle>
            <a:lvl1pPr>
              <a:defRPr sz="2000"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5" name="Text Placeholder 4"/>
          <p:cNvSpPr>
            <a:spLocks noGrp="1"/>
          </p:cNvSpPr>
          <p:nvPr>
            <p:ph type="body" sz="half" idx="13" hasCustomPrompt="1"/>
          </p:nvPr>
        </p:nvSpPr>
        <p:spPr>
          <a:xfrm flipH="1">
            <a:off x="6016755" y="411480"/>
            <a:ext cx="3127247" cy="369332"/>
          </a:xfrm>
        </p:spPr>
        <p:txBody>
          <a:bodyPr lIns="91440" anchor="t" anchorCtr="0">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428232" y="1348737"/>
            <a:ext cx="2304288" cy="615553"/>
          </a:xfrm>
        </p:spPr>
        <p:txBody>
          <a:bodyPr wrap="square" anchor="t" anchorCtr="0">
            <a:spAutoFit/>
          </a:bodyPr>
          <a:lstStyle>
            <a:lvl1pPr marL="0" indent="-182880" algn="l">
              <a:buFont typeface="Arial" pitchFamily="34" charset="0"/>
              <a:buNone/>
              <a:defRPr sz="2000" b="0" cap="none" baseline="0">
                <a:solidFill>
                  <a:schemeClr val="bg1"/>
                </a:solidFill>
                <a:latin typeface="+mj-lt"/>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4" name="Slide Number Placeholder 6"/>
          <p:cNvSpPr>
            <a:spLocks noGrp="1"/>
          </p:cNvSpPr>
          <p:nvPr>
            <p:ph type="sldNum" sz="quarter" idx="16"/>
          </p:nvPr>
        </p:nvSpPr>
        <p:spPr/>
        <p:txBody>
          <a:bodyPr/>
          <a:lstStyle/>
          <a:p>
            <a:fld id="{4976208B-6111-490B-8CEC-FFB249DB2100}" type="slidenum">
              <a:rPr lang="en-US" smtClean="0"/>
              <a:pPr/>
              <a:t>‹#›</a:t>
            </a:fld>
            <a:endParaRPr lang="en-US" dirty="0"/>
          </a:p>
        </p:txBody>
      </p:sp>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Customer Succes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5760"/>
            <a:ext cx="6512482" cy="429768"/>
          </a:xfrm>
        </p:spPr>
        <p:txBody>
          <a:bodyPr lIns="182880" rIns="182880">
            <a:noAutofit/>
          </a:bodyPr>
          <a:lstStyle>
            <a:lvl1pPr algn="ctr">
              <a:defRPr sz="2200"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6512482" y="411480"/>
            <a:ext cx="2631518" cy="365760"/>
          </a:xfrm>
        </p:spPr>
        <p:txBody>
          <a:bodyPr wrap="square" anchor="ctr">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stStyle>
          <a:p>
            <a:pPr lvl="0"/>
            <a:r>
              <a:rPr lang="en-US" dirty="0" smtClean="0"/>
              <a:t>Click to Edit Industry</a:t>
            </a:r>
            <a:endParaRPr lang="en-US" dirty="0"/>
          </a:p>
        </p:txBody>
      </p:sp>
      <p:sp>
        <p:nvSpPr>
          <p:cNvPr id="5" name="Content Placeholder 3"/>
          <p:cNvSpPr>
            <a:spLocks noGrp="1"/>
          </p:cNvSpPr>
          <p:nvPr>
            <p:ph sz="quarter" idx="15" hasCustomPrompt="1"/>
          </p:nvPr>
        </p:nvSpPr>
        <p:spPr>
          <a:xfrm>
            <a:off x="0" y="795528"/>
            <a:ext cx="6512482" cy="5518434"/>
          </a:xfrm>
        </p:spPr>
        <p:txBody>
          <a:bodyPr wrap="square" lIns="365760" rIns="274320" anchor="t">
            <a:normAutofit/>
          </a:bodyPr>
          <a:lstStyle>
            <a:lvl1pPr marL="0" marR="0" indent="0" algn="l" defTabSz="365760" rtl="0" eaLnBrk="1" fontAlgn="auto" latinLnBrk="0" hangingPunct="1">
              <a:lnSpc>
                <a:spcPct val="85000"/>
              </a:lnSpc>
              <a:spcBef>
                <a:spcPts val="800"/>
              </a:spcBef>
              <a:spcAft>
                <a:spcPts val="0"/>
              </a:spcAft>
              <a:buClr>
                <a:schemeClr val="accent1"/>
              </a:buClr>
              <a:buSzPct val="80000"/>
              <a:buFont typeface="Arial" pitchFamily="34" charset="0"/>
              <a:buNone/>
              <a:tabLst/>
              <a:defRPr sz="2000" baseline="0">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marL="182880" marR="0" lvl="0" indent="-182880" algn="l" defTabSz="365760" rtl="0" eaLnBrk="1" fontAlgn="auto" latinLnBrk="0" hangingPunct="1">
              <a:lnSpc>
                <a:spcPct val="85000"/>
              </a:lnSpc>
              <a:spcBef>
                <a:spcPts val="800"/>
              </a:spcBef>
              <a:spcAft>
                <a:spcPts val="0"/>
              </a:spcAft>
              <a:buClr>
                <a:schemeClr val="accent1"/>
              </a:buClr>
              <a:buSzPct val="80000"/>
              <a:buFont typeface="Arial" pitchFamily="34" charset="0"/>
              <a:buChar char="•"/>
              <a:tabLst/>
              <a:defRPr/>
            </a:pPr>
            <a:r>
              <a:rPr lang="en-US" dirty="0" smtClean="0"/>
              <a:t>Click to add text or click an icon to add other content types.</a:t>
            </a:r>
          </a:p>
          <a:p>
            <a:pPr lvl="1"/>
            <a:r>
              <a:rPr lang="en-US" dirty="0" smtClean="0"/>
              <a:t>Second level</a:t>
            </a:r>
          </a:p>
          <a:p>
            <a:pPr lvl="2"/>
            <a:r>
              <a:rPr lang="en-US" dirty="0" smtClean="0"/>
              <a:t>Third level</a:t>
            </a:r>
            <a:endParaRPr lang="en-US" dirty="0"/>
          </a:p>
        </p:txBody>
      </p:sp>
      <p:sp>
        <p:nvSpPr>
          <p:cNvPr id="18" name="Text Placeholder 4"/>
          <p:cNvSpPr>
            <a:spLocks noGrp="1"/>
          </p:cNvSpPr>
          <p:nvPr>
            <p:ph type="body" sz="quarter" idx="14" hasCustomPrompt="1"/>
          </p:nvPr>
        </p:nvSpPr>
        <p:spPr>
          <a:xfrm>
            <a:off x="6602878" y="1333719"/>
            <a:ext cx="2448000" cy="1869230"/>
          </a:xfrm>
        </p:spPr>
        <p:txBody>
          <a:bodyPr wrap="square" anchor="t">
            <a:spAutoFit/>
          </a:bodyPr>
          <a:lstStyle>
            <a:lvl1pPr marL="0" indent="-182880">
              <a:lnSpc>
                <a:spcPct val="85000"/>
              </a:lnSpc>
              <a:buFont typeface="Arial" pitchFamily="34" charset="0"/>
              <a:buNone/>
              <a:defRPr sz="1600" b="0" cap="none" baseline="0">
                <a:solidFill>
                  <a:schemeClr val="bg1"/>
                </a:solidFill>
                <a:latin typeface="+mn-lt"/>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“Add a customer win quote here regarding “Expected Results” and/or how the organization has been using SAS in the past.</a:t>
            </a:r>
          </a:p>
          <a:p>
            <a:pPr lvl="0"/>
            <a:r>
              <a:rPr lang="en-US" dirty="0" smtClean="0"/>
              <a:t>If the name and title are unavailable, add the company name only.”</a:t>
            </a:r>
          </a:p>
        </p:txBody>
      </p:sp>
      <p:sp>
        <p:nvSpPr>
          <p:cNvPr id="4" name="Text Placeholder 5"/>
          <p:cNvSpPr>
            <a:spLocks noGrp="1"/>
          </p:cNvSpPr>
          <p:nvPr>
            <p:ph type="body" sz="quarter" idx="16" hasCustomPrompt="1"/>
          </p:nvPr>
        </p:nvSpPr>
        <p:spPr>
          <a:xfrm>
            <a:off x="6600286" y="5371617"/>
            <a:ext cx="2450592" cy="286232"/>
          </a:xfrm>
        </p:spPr>
        <p:txBody>
          <a:bodyPr anchor="b" anchorCtr="0">
            <a:spAutoFit/>
          </a:bodyPr>
          <a:lstStyle>
            <a:lvl1pPr marL="0" indent="0">
              <a:lnSpc>
                <a:spcPct val="85000"/>
              </a:lnSpc>
              <a:buNone/>
              <a:defRPr sz="1400" b="0">
                <a:solidFill>
                  <a:schemeClr val="bg1"/>
                </a:solidFill>
                <a:latin typeface="+mn-lt"/>
              </a:defRPr>
            </a:lvl1pPr>
          </a:lstStyle>
          <a:p>
            <a:pPr lvl="0"/>
            <a:r>
              <a:rPr lang="en-US" dirty="0" smtClean="0"/>
              <a:t>Spokesperson’s Name</a:t>
            </a:r>
          </a:p>
        </p:txBody>
      </p:sp>
      <p:sp>
        <p:nvSpPr>
          <p:cNvPr id="7" name="Text Placeholder 6"/>
          <p:cNvSpPr>
            <a:spLocks noGrp="1"/>
          </p:cNvSpPr>
          <p:nvPr>
            <p:ph type="body" sz="quarter" idx="17" hasCustomPrompt="1"/>
          </p:nvPr>
        </p:nvSpPr>
        <p:spPr>
          <a:xfrm>
            <a:off x="6604254" y="5654992"/>
            <a:ext cx="2450592" cy="258532"/>
          </a:xfrm>
        </p:spPr>
        <p:txBody>
          <a:bodyPr anchor="t">
            <a:spAutoFit/>
          </a:bodyPr>
          <a:lstStyle>
            <a:lvl1pPr marL="182880" indent="0">
              <a:lnSpc>
                <a:spcPct val="85000"/>
              </a:lnSpc>
              <a:buNone/>
              <a:defRPr sz="1200">
                <a:solidFill>
                  <a:schemeClr val="bg1">
                    <a:lumMod val="85000"/>
                  </a:schemeClr>
                </a:solidFill>
              </a:defRPr>
            </a:lvl1pPr>
          </a:lstStyle>
          <a:p>
            <a:pPr lvl="0"/>
            <a:r>
              <a:rPr lang="en-US" dirty="0" smtClean="0"/>
              <a:t>Spokesperson’s Job Title</a:t>
            </a:r>
          </a:p>
        </p:txBody>
      </p:sp>
      <p:sp>
        <p:nvSpPr>
          <p:cNvPr id="11" name="Text Placeholder 7"/>
          <p:cNvSpPr>
            <a:spLocks noGrp="1"/>
          </p:cNvSpPr>
          <p:nvPr>
            <p:ph type="body" sz="half" idx="13" hasCustomPrompt="1"/>
          </p:nvPr>
        </p:nvSpPr>
        <p:spPr>
          <a:xfrm flipH="1">
            <a:off x="-2" y="6313962"/>
            <a:ext cx="6512483" cy="307777"/>
          </a:xfrm>
        </p:spPr>
        <p:txBody>
          <a:bodyPr lIns="182880" rIns="182880" anchor="b">
            <a:noAutofit/>
          </a:bodyPr>
          <a:lstStyle>
            <a:lvl1pPr marL="0" indent="0" algn="ctr" defTabSz="182880">
              <a:lnSpc>
                <a:spcPct val="100000"/>
              </a:lnSpc>
              <a:spcBef>
                <a:spcPts val="0"/>
              </a:spcBef>
              <a:buFont typeface="Arial" pitchFamily="34" charset="0"/>
              <a:buNone/>
              <a:defRPr sz="1200" b="0" cap="none" baseline="0">
                <a:solidFill>
                  <a:schemeClr val="accent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Customer Validation Slide – For One-to-One Use Only - NO EXTERNAL DISTRIBUTION</a:t>
            </a:r>
          </a:p>
        </p:txBody>
      </p:sp>
      <p:sp>
        <p:nvSpPr>
          <p:cNvPr id="3" name="Slide Number Placeholder 8"/>
          <p:cNvSpPr>
            <a:spLocks noGrp="1"/>
          </p:cNvSpPr>
          <p:nvPr>
            <p:ph type="sldNum" sz="quarter" idx="18"/>
          </p:nvPr>
        </p:nvSpPr>
        <p:spPr>
          <a:xfrm>
            <a:off x="0" y="6627168"/>
            <a:ext cx="914400" cy="230832"/>
          </a:xfrm>
        </p:spPr>
        <p:txBody>
          <a:bodyPr/>
          <a:lstStyle>
            <a:lvl1pPr algn="l">
              <a:defRPr/>
            </a:lvl1pPr>
          </a:lstStyle>
          <a:p>
            <a:fld id="{4976208B-6111-490B-8CEC-FFB249DB2100}" type="slidenum">
              <a:rPr lang="en-US" smtClean="0"/>
              <a:pPr/>
              <a:t>‹#›</a:t>
            </a:fld>
            <a:endParaRPr lang="en-US" dirty="0"/>
          </a:p>
        </p:txBody>
      </p:sp>
      <p:pic>
        <p:nvPicPr>
          <p:cNvPr id="15"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279996597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image" Target="../media/image12.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5.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26364" y="365760"/>
            <a:ext cx="7891272" cy="457200"/>
          </a:xfrm>
          <a:prstGeom prst="rect">
            <a:avLst/>
          </a:prstGeom>
        </p:spPr>
        <p:txBody>
          <a:bodyPr vert="horz" wrap="square" lIns="91440" tIns="45720" rIns="91440" bIns="45720" rtlCol="0" anchor="ctr"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626364" y="1207008"/>
            <a:ext cx="7891272" cy="5100130"/>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4"/>
          </p:nvPr>
        </p:nvSpPr>
        <p:spPr>
          <a:xfrm>
            <a:off x="4114800" y="6446520"/>
            <a:ext cx="914400" cy="230832"/>
          </a:xfrm>
          <a:prstGeom prst="rect">
            <a:avLst/>
          </a:prstGeom>
        </p:spPr>
        <p:txBody>
          <a:bodyPr vert="horz" lIns="91440" tIns="45720" rIns="91440" bIns="45720" rtlCol="0" anchor="b">
            <a:spAutoFit/>
          </a:bodyPr>
          <a:lstStyle>
            <a:lvl1pPr algn="ctr" defTabSz="182880">
              <a:defRPr sz="900">
                <a:solidFill>
                  <a:schemeClr val="bg1">
                    <a:lumMod val="65000"/>
                  </a:schemeClr>
                </a:solidFill>
              </a:defRPr>
            </a:lvl1pPr>
          </a:lstStyle>
          <a:p>
            <a:fld id="{4976208B-6111-490B-8CEC-FFB249DB2100}" type="slidenum">
              <a:rPr lang="en-US" smtClean="0"/>
              <a:pPr/>
              <a:t>‹#›</a:t>
            </a:fld>
            <a:endParaRPr lang="en-US" dirty="0"/>
          </a:p>
        </p:txBody>
      </p:sp>
      <p:sp>
        <p:nvSpPr>
          <p:cNvPr id="8"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pic>
        <p:nvPicPr>
          <p:cNvPr id="7"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09335" y="6465828"/>
            <a:ext cx="558779" cy="253991"/>
          </a:xfrm>
          <a:prstGeom prst="rect">
            <a:avLst/>
          </a:prstGeom>
        </p:spPr>
      </p:pic>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62" r:id="rId9"/>
    <p:sldLayoutId id="2147483936" r:id="rId10"/>
    <p:sldLayoutId id="2147483937" r:id="rId11"/>
    <p:sldLayoutId id="2147483938" r:id="rId12"/>
    <p:sldLayoutId id="2147483939" r:id="rId13"/>
    <p:sldLayoutId id="2147483940" r:id="rId14"/>
    <p:sldLayoutId id="2147483935" r:id="rId15"/>
    <p:sldLayoutId id="2147483941" r:id="rId16"/>
    <p:sldLayoutId id="2147483963" r:id="rId17"/>
    <p:sldLayoutId id="2147483942" r:id="rId18"/>
  </p:sldLayoutIdLst>
  <p:transition>
    <p:fade/>
  </p:transition>
  <p:timing>
    <p:tnLst>
      <p:par>
        <p:cTn id="1" dur="indefinite" restart="never" nodeType="tmRoot"/>
      </p:par>
    </p:tnLst>
  </p:timing>
  <p:hf sldNum="0" hdr="0" ftr="0" dt="0"/>
  <p:txStyles>
    <p:titleStyle>
      <a:lvl1pPr algn="ctr"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buClr>
          <a:schemeClr val="accent1"/>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447560" y="365760"/>
            <a:ext cx="7068312" cy="457200"/>
          </a:xfrm>
          <a:prstGeom prst="rect">
            <a:avLst/>
          </a:prstGeom>
        </p:spPr>
        <p:txBody>
          <a:bodyPr vert="horz" wrap="square" lIns="91440" tIns="45720" rIns="91440" bIns="45720" rtlCol="0" anchor="ctr"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626364" y="1207008"/>
            <a:ext cx="7891272" cy="5100130"/>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4"/>
          </p:nvPr>
        </p:nvSpPr>
        <p:spPr>
          <a:xfrm>
            <a:off x="4114800" y="6446520"/>
            <a:ext cx="914400" cy="230832"/>
          </a:xfrm>
          <a:prstGeom prst="rect">
            <a:avLst/>
          </a:prstGeom>
        </p:spPr>
        <p:txBody>
          <a:bodyPr vert="horz" lIns="91440" tIns="45720" rIns="91440" bIns="45720" rtlCol="0" anchor="b">
            <a:spAutoFit/>
          </a:bodyPr>
          <a:lstStyle>
            <a:lvl1pPr algn="ctr" defTabSz="182880">
              <a:defRPr sz="900">
                <a:solidFill>
                  <a:schemeClr val="bg1">
                    <a:lumMod val="65000"/>
                  </a:schemeClr>
                </a:solidFill>
              </a:defRPr>
            </a:lvl1pPr>
          </a:lstStyle>
          <a:p>
            <a:fld id="{4976208B-6111-490B-8CEC-FFB249DB2100}" type="slidenum">
              <a:rPr lang="en-US" smtClean="0"/>
              <a:pPr/>
              <a:t>‹#›</a:t>
            </a:fld>
            <a:endParaRPr lang="en-US" dirty="0"/>
          </a:p>
        </p:txBody>
      </p:sp>
      <p:sp>
        <p:nvSpPr>
          <p:cNvPr id="8" name="TextBox 4"/>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pic>
        <p:nvPicPr>
          <p:cNvPr id="7"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763" y="271141"/>
            <a:ext cx="914366" cy="634977"/>
          </a:xfrm>
          <a:prstGeom prst="rect">
            <a:avLst/>
          </a:prstGeom>
        </p:spPr>
      </p:pic>
      <p:pic>
        <p:nvPicPr>
          <p:cNvPr id="9"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09335" y="6465828"/>
            <a:ext cx="558779" cy="253991"/>
          </a:xfrm>
          <a:prstGeom prst="rect">
            <a:avLst/>
          </a:prstGeom>
        </p:spPr>
      </p:pic>
    </p:spTree>
    <p:extLst>
      <p:ext uri="{BB962C8B-B14F-4D97-AF65-F5344CB8AC3E}">
        <p14:creationId xmlns:p14="http://schemas.microsoft.com/office/powerpoint/2010/main" val="173781384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Lst>
  <p:transition>
    <p:fade/>
  </p:transition>
  <p:timing>
    <p:tnLst>
      <p:par>
        <p:cTn id="1" dur="indefinite" restart="never" nodeType="tmRoot"/>
      </p:par>
    </p:tnLst>
  </p:timing>
  <p:hf sldNum="0" hdr="0" ftr="0" dt="0"/>
  <p:txStyles>
    <p:titleStyle>
      <a:lvl1pPr algn="l"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buClr>
          <a:srgbClr val="19BBB7"/>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buClr>
          <a:srgbClr val="19BBB7"/>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buClr>
          <a:srgbClr val="19BBB7"/>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rgbClr val="19BBB7"/>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rgbClr val="19BBB7"/>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26364" y="365760"/>
            <a:ext cx="7891272" cy="457200"/>
          </a:xfrm>
          <a:prstGeom prst="rect">
            <a:avLst/>
          </a:prstGeom>
        </p:spPr>
        <p:txBody>
          <a:bodyPr vert="horz" wrap="square" lIns="91440" tIns="45720" rIns="9144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6364" y="1207008"/>
            <a:ext cx="7891272" cy="5100130"/>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7" name="TextBox 3"/>
          <p:cNvSpPr txBox="1"/>
          <p:nvPr/>
        </p:nvSpPr>
        <p:spPr>
          <a:xfrm>
            <a:off x="3310128" y="6483096"/>
            <a:ext cx="2514600" cy="246221"/>
          </a:xfrm>
          <a:prstGeom prst="rect">
            <a:avLst/>
          </a:prstGeom>
          <a:noFill/>
        </p:spPr>
        <p:txBody>
          <a:bodyPr wrap="square" rtlCol="0" anchor="ctr">
            <a:spAutoFit/>
          </a:bodyPr>
          <a:lstStyle/>
          <a:p>
            <a:pPr algn="ctr" defTabSz="182880"/>
            <a:r>
              <a:rPr lang="en-US" sz="1000" b="0" cap="all" spc="0" baseline="0" dirty="0" smtClean="0">
                <a:solidFill>
                  <a:schemeClr val="bg1"/>
                </a:solidFill>
                <a:latin typeface="+mn-lt"/>
                <a:cs typeface="Arial" pitchFamily="34" charset="0"/>
              </a:rPr>
              <a:t>CONFIDENTIAL  •  DO NOT DISCLOSE</a:t>
            </a:r>
            <a:endParaRPr lang="en-US" sz="1000" b="0" cap="all" spc="0" baseline="0" dirty="0">
              <a:solidFill>
                <a:schemeClr val="bg1"/>
              </a:solidFill>
              <a:latin typeface="+mn-lt"/>
              <a:cs typeface="Arial" pitchFamily="34" charset="0"/>
            </a:endParaRPr>
          </a:p>
        </p:txBody>
      </p:sp>
      <p:sp>
        <p:nvSpPr>
          <p:cNvPr id="4" name="Slide Number Placeholder 4"/>
          <p:cNvSpPr>
            <a:spLocks noGrp="1"/>
          </p:cNvSpPr>
          <p:nvPr>
            <p:ph type="sldNum" sz="quarter" idx="4"/>
          </p:nvPr>
        </p:nvSpPr>
        <p:spPr>
          <a:xfrm>
            <a:off x="0" y="6627168"/>
            <a:ext cx="2133600" cy="230832"/>
          </a:xfrm>
          <a:prstGeom prst="rect">
            <a:avLst/>
          </a:prstGeom>
        </p:spPr>
        <p:txBody>
          <a:bodyPr vert="horz" lIns="91440" tIns="45720" rIns="91440" bIns="45720" rtlCol="0" anchor="b">
            <a:spAutoFit/>
          </a:bodyPr>
          <a:lstStyle>
            <a:lvl1pPr algn="l" defTabSz="182880">
              <a:defRPr sz="900">
                <a:solidFill>
                  <a:schemeClr val="bg1"/>
                </a:solidFill>
              </a:defRPr>
            </a:lvl1pPr>
          </a:lstStyle>
          <a:p>
            <a:fld id="{972517E6-58C8-49B3-A038-306AA97CE4BF}" type="slidenum">
              <a:rPr lang="en-US" smtClean="0"/>
              <a:pPr/>
              <a:t>‹#›</a:t>
            </a:fld>
            <a:endParaRPr lang="en-US" dirty="0"/>
          </a:p>
        </p:txBody>
      </p:sp>
      <p:sp>
        <p:nvSpPr>
          <p:cNvPr id="9" name="TextBox 5"/>
          <p:cNvSpPr txBox="1"/>
          <p:nvPr/>
        </p:nvSpPr>
        <p:spPr>
          <a:xfrm>
            <a:off x="3310128" y="6660624"/>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chemeClr val="bg1">
                  <a:lumMod val="85000"/>
                </a:schemeClr>
              </a:solidFill>
              <a:effectLst/>
              <a:uLnTx/>
              <a:uFillTx/>
              <a:latin typeface="+mn-lt"/>
              <a:ea typeface="Calibri" charset="0"/>
              <a:cs typeface="Arial" panose="020B0604020202020204" pitchFamily="34" charset="0"/>
            </a:endParaRPr>
          </a:p>
        </p:txBody>
      </p:sp>
      <p:pic>
        <p:nvPicPr>
          <p:cNvPr id="11"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412480" y="6464808"/>
            <a:ext cx="558779" cy="253991"/>
          </a:xfrm>
          <a:prstGeom prst="rect">
            <a:avLst/>
          </a:prstGeom>
        </p:spPr>
      </p:pic>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Lst>
  <p:transition>
    <p:fade/>
  </p:transition>
  <p:timing>
    <p:tnLst>
      <p:par>
        <p:cTn id="1" dur="indefinite" restart="never" nodeType="tmRoot"/>
      </p:par>
    </p:tnLst>
  </p:timing>
  <p:hf sldNum="0" hdr="0" ftr="0" dt="0"/>
  <p:txStyles>
    <p:titleStyle>
      <a:lvl1pPr algn="ctr" defTabSz="182880" rtl="0" eaLnBrk="1" latinLnBrk="0" hangingPunct="1">
        <a:spcBef>
          <a:spcPct val="0"/>
        </a:spcBef>
        <a:buNone/>
        <a:defRPr sz="2800" kern="1200" cap="none" baseline="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buClr>
          <a:schemeClr val="accent1"/>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hyperlink" Target="mailto:Kay.meyer@sas.com" TargetMode="External"/><Relationship Id="rId2" Type="http://schemas.openxmlformats.org/officeDocument/2006/relationships/hyperlink" Target="mailto:Ed.Haines@sas.co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179489"/>
            <a:ext cx="7440561" cy="1077218"/>
          </a:xfrm>
        </p:spPr>
        <p:txBody>
          <a:bodyPr/>
          <a:lstStyle/>
          <a:p>
            <a:r>
              <a:rPr lang="en-US" dirty="0" smtClean="0"/>
              <a:t>The Use of Technology for a More Efficient Government	</a:t>
            </a:r>
            <a:endParaRPr lang="en-US" dirty="0"/>
          </a:p>
        </p:txBody>
      </p:sp>
      <p:sp>
        <p:nvSpPr>
          <p:cNvPr id="3" name="Text Placeholder 2"/>
          <p:cNvSpPr>
            <a:spLocks noGrp="1"/>
          </p:cNvSpPr>
          <p:nvPr>
            <p:ph type="body" sz="quarter" idx="13"/>
          </p:nvPr>
        </p:nvSpPr>
        <p:spPr>
          <a:xfrm>
            <a:off x="685800" y="3248004"/>
            <a:ext cx="7068312" cy="406265"/>
          </a:xfrm>
        </p:spPr>
        <p:txBody>
          <a:bodyPr/>
          <a:lstStyle/>
          <a:p>
            <a:r>
              <a:rPr lang="en-US" sz="2400" dirty="0" smtClean="0"/>
              <a:t>How Analytics is Enabling  Government Transformation</a:t>
            </a:r>
            <a:endParaRPr lang="en-US" sz="2400" dirty="0"/>
          </a:p>
        </p:txBody>
      </p:sp>
      <p:sp>
        <p:nvSpPr>
          <p:cNvPr id="4" name="TextBox 3"/>
          <p:cNvSpPr txBox="1"/>
          <p:nvPr/>
        </p:nvSpPr>
        <p:spPr>
          <a:xfrm>
            <a:off x="4787900" y="4325222"/>
            <a:ext cx="2966212" cy="1477328"/>
          </a:xfrm>
          <a:prstGeom prst="rect">
            <a:avLst/>
          </a:prstGeom>
          <a:noFill/>
        </p:spPr>
        <p:txBody>
          <a:bodyPr wrap="square" rtlCol="0">
            <a:spAutoFit/>
          </a:bodyPr>
          <a:lstStyle/>
          <a:p>
            <a:r>
              <a:rPr lang="en-US" dirty="0" smtClean="0">
                <a:solidFill>
                  <a:schemeClr val="bg1"/>
                </a:solidFill>
              </a:rPr>
              <a:t>Ed Haines</a:t>
            </a:r>
          </a:p>
          <a:p>
            <a:r>
              <a:rPr lang="en-US" dirty="0" smtClean="0">
                <a:solidFill>
                  <a:schemeClr val="bg1"/>
                </a:solidFill>
              </a:rPr>
              <a:t>Senior Account Executive</a:t>
            </a:r>
          </a:p>
          <a:p>
            <a:endParaRPr lang="en-US" dirty="0">
              <a:solidFill>
                <a:schemeClr val="bg1"/>
              </a:solidFill>
            </a:endParaRPr>
          </a:p>
          <a:p>
            <a:r>
              <a:rPr lang="en-US" dirty="0" smtClean="0">
                <a:solidFill>
                  <a:schemeClr val="bg1"/>
                </a:solidFill>
              </a:rPr>
              <a:t>Kay Meyer</a:t>
            </a:r>
          </a:p>
          <a:p>
            <a:r>
              <a:rPr lang="en-US" dirty="0" smtClean="0">
                <a:solidFill>
                  <a:schemeClr val="bg1"/>
                </a:solidFill>
              </a:rPr>
              <a:t>Principal Industry Consultant</a:t>
            </a:r>
            <a:endParaRPr lang="en-US" dirty="0">
              <a:solidFill>
                <a:schemeClr val="bg1"/>
              </a:solidFill>
            </a:endParaRPr>
          </a:p>
        </p:txBody>
      </p:sp>
    </p:spTree>
    <p:extLst>
      <p:ext uri="{BB962C8B-B14F-4D97-AF65-F5344CB8AC3E}">
        <p14:creationId xmlns:p14="http://schemas.microsoft.com/office/powerpoint/2010/main" val="167966574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295931" y="776977"/>
            <a:ext cx="6563029" cy="730995"/>
          </a:xfrm>
        </p:spPr>
        <p:txBody>
          <a:bodyPr>
            <a:normAutofit/>
          </a:bodyPr>
          <a:lstStyle/>
          <a:p>
            <a:pPr marL="0" indent="0" algn="ctr">
              <a:buNone/>
            </a:pPr>
            <a:r>
              <a:rPr lang="en-US" sz="3600" b="1" dirty="0" smtClean="0">
                <a:solidFill>
                  <a:srgbClr val="92D050"/>
                </a:solidFill>
              </a:rPr>
              <a:t>Opioid/Heroin Epidemic</a:t>
            </a:r>
            <a:endParaRPr lang="en-US" sz="3600" b="1" dirty="0">
              <a:solidFill>
                <a:srgbClr val="92D050"/>
              </a:solidFill>
            </a:endParaRPr>
          </a:p>
        </p:txBody>
      </p:sp>
      <p:sp>
        <p:nvSpPr>
          <p:cNvPr id="6" name="Title 1"/>
          <p:cNvSpPr>
            <a:spLocks noGrp="1"/>
          </p:cNvSpPr>
          <p:nvPr>
            <p:ph type="title"/>
          </p:nvPr>
        </p:nvSpPr>
        <p:spPr>
          <a:xfrm>
            <a:off x="5989694" y="373034"/>
            <a:ext cx="3127248" cy="769441"/>
          </a:xfrm>
        </p:spPr>
        <p:txBody>
          <a:bodyPr/>
          <a:lstStyle/>
          <a:p>
            <a:r>
              <a:rPr lang="en-US" sz="4400" dirty="0" smtClean="0">
                <a:solidFill>
                  <a:schemeClr val="bg1"/>
                </a:solidFill>
              </a:rPr>
              <a:t>Case Study</a:t>
            </a:r>
            <a:endParaRPr lang="en-US" sz="4400" dirty="0">
              <a:solidFill>
                <a:schemeClr val="bg1"/>
              </a:solidFill>
            </a:endParaRPr>
          </a:p>
        </p:txBody>
      </p:sp>
      <p:sp>
        <p:nvSpPr>
          <p:cNvPr id="7" name="Text Placeholder 4"/>
          <p:cNvSpPr>
            <a:spLocks noGrp="1"/>
          </p:cNvSpPr>
          <p:nvPr>
            <p:ph type="body" sz="quarter" idx="13"/>
          </p:nvPr>
        </p:nvSpPr>
        <p:spPr>
          <a:xfrm>
            <a:off x="6160135" y="1596400"/>
            <a:ext cx="2840482" cy="1938992"/>
          </a:xfrm>
        </p:spPr>
        <p:txBody>
          <a:bodyPr/>
          <a:lstStyle/>
          <a:p>
            <a:pPr algn="ctr"/>
            <a:r>
              <a:rPr lang="en-US" sz="2400" dirty="0" smtClean="0"/>
              <a:t>Massachusetts</a:t>
            </a:r>
          </a:p>
          <a:p>
            <a:pPr algn="ctr"/>
            <a:endParaRPr lang="en-US" sz="2400" dirty="0"/>
          </a:p>
          <a:p>
            <a:pPr algn="ctr"/>
            <a:r>
              <a:rPr lang="en-US" sz="2400" dirty="0" smtClean="0"/>
              <a:t>Chapter 55 </a:t>
            </a:r>
          </a:p>
          <a:p>
            <a:pPr algn="ctr"/>
            <a:r>
              <a:rPr lang="en-US" sz="2400" dirty="0" smtClean="0"/>
              <a:t>Overdose Assessment</a:t>
            </a:r>
            <a:endParaRPr lang="en-US" sz="2400" dirty="0"/>
          </a:p>
        </p:txBody>
      </p:sp>
      <p:sp>
        <p:nvSpPr>
          <p:cNvPr id="10" name="TextBox 9"/>
          <p:cNvSpPr txBox="1"/>
          <p:nvPr/>
        </p:nvSpPr>
        <p:spPr>
          <a:xfrm>
            <a:off x="484474" y="1911915"/>
            <a:ext cx="6016752"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smtClean="0">
                <a:solidFill>
                  <a:srgbClr val="08649C"/>
                </a:solidFill>
              </a:rPr>
              <a:t>Opioid Overdose study legislation</a:t>
            </a:r>
          </a:p>
          <a:p>
            <a:endParaRPr lang="en-US" sz="2400" b="1" i="1" dirty="0">
              <a:solidFill>
                <a:srgbClr val="08649C"/>
              </a:solidFill>
            </a:endParaRPr>
          </a:p>
          <a:p>
            <a:pPr marL="342900" indent="-342900">
              <a:buFont typeface="Arial" panose="020B0604020202020204" pitchFamily="34" charset="0"/>
              <a:buChar char="•"/>
            </a:pPr>
            <a:r>
              <a:rPr lang="en-US" sz="2400" b="1" i="1" dirty="0" smtClean="0">
                <a:solidFill>
                  <a:srgbClr val="08649C"/>
                </a:solidFill>
              </a:rPr>
              <a:t>Innovative approach to data sharing</a:t>
            </a:r>
          </a:p>
          <a:p>
            <a:pPr marL="342900" indent="-342900">
              <a:buFont typeface="Arial" panose="020B0604020202020204" pitchFamily="34" charset="0"/>
              <a:buChar char="•"/>
            </a:pPr>
            <a:endParaRPr lang="en-US" sz="2400" b="1" i="1" dirty="0" smtClean="0">
              <a:solidFill>
                <a:srgbClr val="08649C"/>
              </a:solidFill>
            </a:endParaRPr>
          </a:p>
          <a:p>
            <a:pPr marL="342900" indent="-342900">
              <a:buFont typeface="Arial" panose="020B0604020202020204" pitchFamily="34" charset="0"/>
              <a:buChar char="•"/>
            </a:pPr>
            <a:r>
              <a:rPr lang="en-US" sz="2400" b="1" i="1" dirty="0" smtClean="0">
                <a:solidFill>
                  <a:srgbClr val="08649C"/>
                </a:solidFill>
              </a:rPr>
              <a:t>Key Insights in the current epidemic in Massachusetts</a:t>
            </a:r>
          </a:p>
          <a:p>
            <a:pPr marL="342900" indent="-342900">
              <a:buFont typeface="Arial" panose="020B0604020202020204" pitchFamily="34" charset="0"/>
              <a:buChar char="•"/>
            </a:pPr>
            <a:endParaRPr lang="en-US" sz="2400" b="1" i="1" dirty="0">
              <a:solidFill>
                <a:srgbClr val="08649C"/>
              </a:solidFill>
            </a:endParaRPr>
          </a:p>
          <a:p>
            <a:pPr marL="342900" indent="-342900">
              <a:buFont typeface="Arial" panose="020B0604020202020204" pitchFamily="34" charset="0"/>
              <a:buChar char="•"/>
            </a:pPr>
            <a:r>
              <a:rPr lang="en-US" sz="2400" b="1" i="1" dirty="0" smtClean="0">
                <a:solidFill>
                  <a:srgbClr val="08649C"/>
                </a:solidFill>
              </a:rPr>
              <a:t>Opportunity to take action for impact</a:t>
            </a:r>
          </a:p>
          <a:p>
            <a:pPr marL="800100" lvl="1" indent="-342900">
              <a:buFont typeface="Arial" panose="020B0604020202020204" pitchFamily="34" charset="0"/>
              <a:buChar char="•"/>
            </a:pPr>
            <a:endParaRPr lang="en-US" sz="2400" b="1" i="1" dirty="0">
              <a:solidFill>
                <a:srgbClr val="92D050"/>
              </a:solidFill>
            </a:endParaRPr>
          </a:p>
          <a:p>
            <a:pPr marL="342900" indent="-342900">
              <a:buFont typeface="Arial" panose="020B0604020202020204" pitchFamily="34" charset="0"/>
              <a:buChar char="•"/>
            </a:pPr>
            <a:endParaRPr lang="en-US" sz="2400" b="1" i="1" dirty="0">
              <a:solidFill>
                <a:srgbClr val="92D050"/>
              </a:solidFill>
            </a:endParaRPr>
          </a:p>
          <a:p>
            <a:endParaRPr lang="en-US" sz="2400" b="1" i="1" dirty="0">
              <a:solidFill>
                <a:srgbClr val="92D050"/>
              </a:solidFill>
            </a:endParaRPr>
          </a:p>
          <a:p>
            <a:pPr marL="342900" indent="-342900">
              <a:buFont typeface="Arial" panose="020B0604020202020204" pitchFamily="34" charset="0"/>
              <a:buChar char="•"/>
            </a:pPr>
            <a:endParaRPr lang="en-US" sz="2400" b="1" i="1" dirty="0">
              <a:solidFill>
                <a:srgbClr val="92D05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813" y="3850907"/>
            <a:ext cx="2143125" cy="2143125"/>
          </a:xfrm>
          <a:prstGeom prst="rect">
            <a:avLst/>
          </a:prstGeom>
        </p:spPr>
      </p:pic>
    </p:spTree>
    <p:extLst>
      <p:ext uri="{BB962C8B-B14F-4D97-AF65-F5344CB8AC3E}">
        <p14:creationId xmlns:p14="http://schemas.microsoft.com/office/powerpoint/2010/main" val="96397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01796" y="2464883"/>
            <a:ext cx="2215187" cy="2381464"/>
            <a:chOff x="5000778" y="2043447"/>
            <a:chExt cx="1775395" cy="1967176"/>
          </a:xfrm>
        </p:grpSpPr>
        <p:grpSp>
          <p:nvGrpSpPr>
            <p:cNvPr id="3" name="Group 2"/>
            <p:cNvGrpSpPr/>
            <p:nvPr/>
          </p:nvGrpSpPr>
          <p:grpSpPr>
            <a:xfrm>
              <a:off x="5000778" y="2327819"/>
              <a:ext cx="1775395" cy="1682804"/>
              <a:chOff x="5061493" y="2466162"/>
              <a:chExt cx="1500823" cy="1408414"/>
            </a:xfrm>
          </p:grpSpPr>
          <p:sp>
            <p:nvSpPr>
              <p:cNvPr id="7" name="Oval 6"/>
              <p:cNvSpPr/>
              <p:nvPr/>
            </p:nvSpPr>
            <p:spPr bwMode="auto">
              <a:xfrm>
                <a:off x="5154020" y="2466162"/>
                <a:ext cx="1408296" cy="1408414"/>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8" name="Oval 7"/>
              <p:cNvSpPr/>
              <p:nvPr/>
            </p:nvSpPr>
            <p:spPr bwMode="auto">
              <a:xfrm>
                <a:off x="5370164" y="2711848"/>
                <a:ext cx="960410" cy="921663"/>
              </a:xfrm>
              <a:prstGeom prst="ellipse">
                <a:avLst/>
              </a:prstGeom>
              <a:solidFill>
                <a:schemeClr val="accent3">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9" name="Right Triangle 8"/>
              <p:cNvSpPr/>
              <p:nvPr/>
            </p:nvSpPr>
            <p:spPr bwMode="auto">
              <a:xfrm rot="8164764">
                <a:off x="5061493" y="3110906"/>
                <a:ext cx="401197" cy="366589"/>
              </a:xfrm>
              <a:prstGeom prst="rtTriangle">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grpSp>
          <p:nvGrpSpPr>
            <p:cNvPr id="4" name="Group 3"/>
            <p:cNvGrpSpPr/>
            <p:nvPr/>
          </p:nvGrpSpPr>
          <p:grpSpPr>
            <a:xfrm>
              <a:off x="5230364" y="2043447"/>
              <a:ext cx="1407231" cy="1513021"/>
              <a:chOff x="2714951" y="1250537"/>
              <a:chExt cx="1241477" cy="1371564"/>
            </a:xfrm>
          </p:grpSpPr>
          <p:sp>
            <p:nvSpPr>
              <p:cNvPr id="5" name="TextBox 4"/>
              <p:cNvSpPr txBox="1"/>
              <p:nvPr/>
            </p:nvSpPr>
            <p:spPr>
              <a:xfrm>
                <a:off x="2714951" y="1250537"/>
                <a:ext cx="1241477" cy="276559"/>
              </a:xfrm>
              <a:prstGeom prst="rect">
                <a:avLst/>
              </a:prstGeom>
              <a:noFill/>
            </p:spPr>
            <p:txBody>
              <a:bodyPr wrap="square" rtlCol="0">
                <a:spAutoFit/>
              </a:bodyPr>
              <a:lstStyle/>
              <a:p>
                <a:pPr algn="ctr"/>
                <a:r>
                  <a:rPr lang="en-US" dirty="0">
                    <a:solidFill>
                      <a:srgbClr val="FF6534"/>
                    </a:solidFill>
                  </a:rPr>
                  <a:t>Citizen 360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456" y="1842832"/>
                <a:ext cx="699963" cy="779269"/>
              </a:xfrm>
              <a:prstGeom prst="rect">
                <a:avLst/>
              </a:prstGeom>
            </p:spPr>
          </p:pic>
        </p:grpSp>
      </p:grpSp>
      <p:grpSp>
        <p:nvGrpSpPr>
          <p:cNvPr id="10" name="Group 9"/>
          <p:cNvGrpSpPr/>
          <p:nvPr/>
        </p:nvGrpSpPr>
        <p:grpSpPr>
          <a:xfrm>
            <a:off x="6262878" y="3868174"/>
            <a:ext cx="1964986" cy="1956344"/>
            <a:chOff x="6846628" y="2885649"/>
            <a:chExt cx="1964986" cy="1956344"/>
          </a:xfrm>
        </p:grpSpPr>
        <p:sp>
          <p:nvSpPr>
            <p:cNvPr id="11" name="Oval 10"/>
            <p:cNvSpPr/>
            <p:nvPr/>
          </p:nvSpPr>
          <p:spPr bwMode="auto">
            <a:xfrm>
              <a:off x="6846628" y="2885649"/>
              <a:ext cx="1964986" cy="195634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nvGrpSpPr>
            <p:cNvPr id="12" name="Group 11"/>
            <p:cNvGrpSpPr/>
            <p:nvPr/>
          </p:nvGrpSpPr>
          <p:grpSpPr>
            <a:xfrm>
              <a:off x="7518727" y="3081591"/>
              <a:ext cx="925701" cy="1128920"/>
              <a:chOff x="7055491" y="4349636"/>
              <a:chExt cx="1742267" cy="1477311"/>
            </a:xfrm>
          </p:grpSpPr>
          <p:sp>
            <p:nvSpPr>
              <p:cNvPr id="13" name="TextBox 12"/>
              <p:cNvSpPr txBox="1"/>
              <p:nvPr/>
            </p:nvSpPr>
            <p:spPr>
              <a:xfrm>
                <a:off x="7067207" y="4349636"/>
                <a:ext cx="1730551" cy="241655"/>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Financial</a:t>
                </a:r>
              </a:p>
            </p:txBody>
          </p:sp>
          <p:sp>
            <p:nvSpPr>
              <p:cNvPr id="14" name="Freeform 7"/>
              <p:cNvSpPr>
                <a:spLocks/>
              </p:cNvSpPr>
              <p:nvPr/>
            </p:nvSpPr>
            <p:spPr bwMode="auto">
              <a:xfrm flipH="1">
                <a:off x="7055491" y="582189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5" name="Freeform 9"/>
              <p:cNvSpPr>
                <a:spLocks/>
              </p:cNvSpPr>
              <p:nvPr/>
            </p:nvSpPr>
            <p:spPr bwMode="auto">
              <a:xfrm flipH="1">
                <a:off x="7939972" y="5826028"/>
                <a:ext cx="0" cy="919"/>
              </a:xfrm>
              <a:custGeom>
                <a:avLst/>
                <a:gdLst>
                  <a:gd name="T0" fmla="*/ 0 h 6"/>
                  <a:gd name="T1" fmla="*/ 0 h 6"/>
                  <a:gd name="T2" fmla="*/ 6 h 6"/>
                  <a:gd name="T3" fmla="*/ 6 h 6"/>
                  <a:gd name="T4" fmla="*/ 0 h 6"/>
                  <a:gd name="T5" fmla="*/ 0 h 6"/>
                  <a:gd name="T6" fmla="*/ 0 h 6"/>
                  <a:gd name="T7" fmla="*/ 0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0"/>
                    </a:moveTo>
                    <a:lnTo>
                      <a:pt x="0" y="0"/>
                    </a:lnTo>
                    <a:lnTo>
                      <a:pt x="0" y="6"/>
                    </a:lnTo>
                    <a:lnTo>
                      <a:pt x="0" y="6"/>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grpSp>
      <p:grpSp>
        <p:nvGrpSpPr>
          <p:cNvPr id="16" name="Group 15"/>
          <p:cNvGrpSpPr/>
          <p:nvPr/>
        </p:nvGrpSpPr>
        <p:grpSpPr>
          <a:xfrm>
            <a:off x="1041142" y="4008269"/>
            <a:ext cx="1851326" cy="1848033"/>
            <a:chOff x="54967" y="2944678"/>
            <a:chExt cx="1851326" cy="1848033"/>
          </a:xfrm>
        </p:grpSpPr>
        <p:sp>
          <p:nvSpPr>
            <p:cNvPr id="17" name="Oval 16"/>
            <p:cNvSpPr/>
            <p:nvPr/>
          </p:nvSpPr>
          <p:spPr bwMode="auto">
            <a:xfrm>
              <a:off x="54967" y="2944678"/>
              <a:ext cx="1851326" cy="1848033"/>
            </a:xfrm>
            <a:prstGeom prst="ellipse">
              <a:avLst/>
            </a:prstGeom>
            <a:solidFill>
              <a:srgbClr val="92D05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nvGrpSpPr>
            <p:cNvPr id="18" name="Group 17"/>
            <p:cNvGrpSpPr/>
            <p:nvPr/>
          </p:nvGrpSpPr>
          <p:grpSpPr>
            <a:xfrm>
              <a:off x="694831" y="3156279"/>
              <a:ext cx="823076" cy="1472498"/>
              <a:chOff x="594092" y="2404611"/>
              <a:chExt cx="823076" cy="1472498"/>
            </a:xfrm>
          </p:grpSpPr>
          <p:grpSp>
            <p:nvGrpSpPr>
              <p:cNvPr id="19" name="Group 18"/>
              <p:cNvGrpSpPr>
                <a:grpSpLocks noChangeAspect="1"/>
              </p:cNvGrpSpPr>
              <p:nvPr/>
            </p:nvGrpSpPr>
            <p:grpSpPr>
              <a:xfrm>
                <a:off x="849055" y="3397298"/>
                <a:ext cx="535662" cy="479811"/>
                <a:chOff x="-2916238" y="7705725"/>
                <a:chExt cx="1006475" cy="831850"/>
              </a:xfrm>
              <a:solidFill>
                <a:schemeClr val="bg1"/>
              </a:solidFill>
            </p:grpSpPr>
            <p:sp>
              <p:nvSpPr>
                <p:cNvPr id="21" name="Freeform 108"/>
                <p:cNvSpPr>
                  <a:spLocks/>
                </p:cNvSpPr>
                <p:nvPr/>
              </p:nvSpPr>
              <p:spPr bwMode="auto">
                <a:xfrm>
                  <a:off x="-2052638" y="7705725"/>
                  <a:ext cx="142875" cy="101600"/>
                </a:xfrm>
                <a:custGeom>
                  <a:avLst/>
                  <a:gdLst>
                    <a:gd name="T0" fmla="*/ 179 w 179"/>
                    <a:gd name="T1" fmla="*/ 106 h 127"/>
                    <a:gd name="T2" fmla="*/ 179 w 179"/>
                    <a:gd name="T3" fmla="*/ 106 h 127"/>
                    <a:gd name="T4" fmla="*/ 179 w 179"/>
                    <a:gd name="T5" fmla="*/ 109 h 127"/>
                    <a:gd name="T6" fmla="*/ 179 w 179"/>
                    <a:gd name="T7" fmla="*/ 109 h 127"/>
                    <a:gd name="T8" fmla="*/ 177 w 179"/>
                    <a:gd name="T9" fmla="*/ 116 h 127"/>
                    <a:gd name="T10" fmla="*/ 174 w 179"/>
                    <a:gd name="T11" fmla="*/ 120 h 127"/>
                    <a:gd name="T12" fmla="*/ 170 w 179"/>
                    <a:gd name="T13" fmla="*/ 124 h 127"/>
                    <a:gd name="T14" fmla="*/ 167 w 179"/>
                    <a:gd name="T15" fmla="*/ 126 h 127"/>
                    <a:gd name="T16" fmla="*/ 163 w 179"/>
                    <a:gd name="T17" fmla="*/ 127 h 127"/>
                    <a:gd name="T18" fmla="*/ 157 w 179"/>
                    <a:gd name="T19" fmla="*/ 127 h 127"/>
                    <a:gd name="T20" fmla="*/ 148 w 179"/>
                    <a:gd name="T21" fmla="*/ 126 h 127"/>
                    <a:gd name="T22" fmla="*/ 138 w 179"/>
                    <a:gd name="T23" fmla="*/ 122 h 127"/>
                    <a:gd name="T24" fmla="*/ 128 w 179"/>
                    <a:gd name="T25" fmla="*/ 117 h 127"/>
                    <a:gd name="T26" fmla="*/ 111 w 179"/>
                    <a:gd name="T27" fmla="*/ 107 h 127"/>
                    <a:gd name="T28" fmla="*/ 111 w 179"/>
                    <a:gd name="T29" fmla="*/ 107 h 127"/>
                    <a:gd name="T30" fmla="*/ 30 w 179"/>
                    <a:gd name="T31" fmla="*/ 55 h 127"/>
                    <a:gd name="T32" fmla="*/ 30 w 179"/>
                    <a:gd name="T33" fmla="*/ 55 h 127"/>
                    <a:gd name="T34" fmla="*/ 18 w 179"/>
                    <a:gd name="T35" fmla="*/ 49 h 127"/>
                    <a:gd name="T36" fmla="*/ 9 w 179"/>
                    <a:gd name="T37" fmla="*/ 41 h 127"/>
                    <a:gd name="T38" fmla="*/ 5 w 179"/>
                    <a:gd name="T39" fmla="*/ 36 h 127"/>
                    <a:gd name="T40" fmla="*/ 3 w 179"/>
                    <a:gd name="T41" fmla="*/ 31 h 127"/>
                    <a:gd name="T42" fmla="*/ 0 w 179"/>
                    <a:gd name="T43" fmla="*/ 24 h 127"/>
                    <a:gd name="T44" fmla="*/ 0 w 179"/>
                    <a:gd name="T45" fmla="*/ 18 h 127"/>
                    <a:gd name="T46" fmla="*/ 0 w 179"/>
                    <a:gd name="T47" fmla="*/ 18 h 127"/>
                    <a:gd name="T48" fmla="*/ 1 w 179"/>
                    <a:gd name="T49" fmla="*/ 13 h 127"/>
                    <a:gd name="T50" fmla="*/ 4 w 179"/>
                    <a:gd name="T51" fmla="*/ 7 h 127"/>
                    <a:gd name="T52" fmla="*/ 6 w 179"/>
                    <a:gd name="T53" fmla="*/ 5 h 127"/>
                    <a:gd name="T54" fmla="*/ 10 w 179"/>
                    <a:gd name="T55" fmla="*/ 2 h 127"/>
                    <a:gd name="T56" fmla="*/ 14 w 179"/>
                    <a:gd name="T57" fmla="*/ 1 h 127"/>
                    <a:gd name="T58" fmla="*/ 18 w 179"/>
                    <a:gd name="T59" fmla="*/ 0 h 127"/>
                    <a:gd name="T60" fmla="*/ 27 w 179"/>
                    <a:gd name="T61" fmla="*/ 1 h 127"/>
                    <a:gd name="T62" fmla="*/ 37 w 179"/>
                    <a:gd name="T63" fmla="*/ 3 h 127"/>
                    <a:gd name="T64" fmla="*/ 46 w 179"/>
                    <a:gd name="T65" fmla="*/ 7 h 127"/>
                    <a:gd name="T66" fmla="*/ 63 w 179"/>
                    <a:gd name="T67" fmla="*/ 16 h 127"/>
                    <a:gd name="T68" fmla="*/ 63 w 179"/>
                    <a:gd name="T69" fmla="*/ 16 h 127"/>
                    <a:gd name="T70" fmla="*/ 105 w 179"/>
                    <a:gd name="T71" fmla="*/ 42 h 127"/>
                    <a:gd name="T72" fmla="*/ 105 w 179"/>
                    <a:gd name="T73" fmla="*/ 42 h 127"/>
                    <a:gd name="T74" fmla="*/ 126 w 179"/>
                    <a:gd name="T75" fmla="*/ 55 h 127"/>
                    <a:gd name="T76" fmla="*/ 148 w 179"/>
                    <a:gd name="T77" fmla="*/ 69 h 127"/>
                    <a:gd name="T78" fmla="*/ 159 w 179"/>
                    <a:gd name="T79" fmla="*/ 77 h 127"/>
                    <a:gd name="T80" fmla="*/ 168 w 179"/>
                    <a:gd name="T81" fmla="*/ 86 h 127"/>
                    <a:gd name="T82" fmla="*/ 174 w 179"/>
                    <a:gd name="T83" fmla="*/ 95 h 127"/>
                    <a:gd name="T84" fmla="*/ 179 w 179"/>
                    <a:gd name="T85" fmla="*/ 106 h 127"/>
                    <a:gd name="T86" fmla="*/ 179 w 179"/>
                    <a:gd name="T87" fmla="*/ 10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27">
                      <a:moveTo>
                        <a:pt x="179" y="106"/>
                      </a:moveTo>
                      <a:lnTo>
                        <a:pt x="179" y="106"/>
                      </a:lnTo>
                      <a:lnTo>
                        <a:pt x="179" y="109"/>
                      </a:lnTo>
                      <a:lnTo>
                        <a:pt x="179" y="109"/>
                      </a:lnTo>
                      <a:lnTo>
                        <a:pt x="177" y="116"/>
                      </a:lnTo>
                      <a:lnTo>
                        <a:pt x="174" y="120"/>
                      </a:lnTo>
                      <a:lnTo>
                        <a:pt x="170" y="124"/>
                      </a:lnTo>
                      <a:lnTo>
                        <a:pt x="167" y="126"/>
                      </a:lnTo>
                      <a:lnTo>
                        <a:pt x="163" y="127"/>
                      </a:lnTo>
                      <a:lnTo>
                        <a:pt x="157" y="127"/>
                      </a:lnTo>
                      <a:lnTo>
                        <a:pt x="148" y="126"/>
                      </a:lnTo>
                      <a:lnTo>
                        <a:pt x="138" y="122"/>
                      </a:lnTo>
                      <a:lnTo>
                        <a:pt x="128" y="117"/>
                      </a:lnTo>
                      <a:lnTo>
                        <a:pt x="111" y="107"/>
                      </a:lnTo>
                      <a:lnTo>
                        <a:pt x="111" y="107"/>
                      </a:lnTo>
                      <a:lnTo>
                        <a:pt x="30" y="55"/>
                      </a:lnTo>
                      <a:lnTo>
                        <a:pt x="30" y="55"/>
                      </a:lnTo>
                      <a:lnTo>
                        <a:pt x="18" y="49"/>
                      </a:lnTo>
                      <a:lnTo>
                        <a:pt x="9" y="41"/>
                      </a:lnTo>
                      <a:lnTo>
                        <a:pt x="5" y="36"/>
                      </a:lnTo>
                      <a:lnTo>
                        <a:pt x="3" y="31"/>
                      </a:lnTo>
                      <a:lnTo>
                        <a:pt x="0" y="24"/>
                      </a:lnTo>
                      <a:lnTo>
                        <a:pt x="0" y="18"/>
                      </a:lnTo>
                      <a:lnTo>
                        <a:pt x="0" y="18"/>
                      </a:lnTo>
                      <a:lnTo>
                        <a:pt x="1" y="13"/>
                      </a:lnTo>
                      <a:lnTo>
                        <a:pt x="4" y="7"/>
                      </a:lnTo>
                      <a:lnTo>
                        <a:pt x="6" y="5"/>
                      </a:lnTo>
                      <a:lnTo>
                        <a:pt x="10" y="2"/>
                      </a:lnTo>
                      <a:lnTo>
                        <a:pt x="14" y="1"/>
                      </a:lnTo>
                      <a:lnTo>
                        <a:pt x="18" y="0"/>
                      </a:lnTo>
                      <a:lnTo>
                        <a:pt x="27" y="1"/>
                      </a:lnTo>
                      <a:lnTo>
                        <a:pt x="37" y="3"/>
                      </a:lnTo>
                      <a:lnTo>
                        <a:pt x="46" y="7"/>
                      </a:lnTo>
                      <a:lnTo>
                        <a:pt x="63" y="16"/>
                      </a:lnTo>
                      <a:lnTo>
                        <a:pt x="63" y="16"/>
                      </a:lnTo>
                      <a:lnTo>
                        <a:pt x="105" y="42"/>
                      </a:lnTo>
                      <a:lnTo>
                        <a:pt x="105" y="42"/>
                      </a:lnTo>
                      <a:lnTo>
                        <a:pt x="126" y="55"/>
                      </a:lnTo>
                      <a:lnTo>
                        <a:pt x="148" y="69"/>
                      </a:lnTo>
                      <a:lnTo>
                        <a:pt x="159" y="77"/>
                      </a:lnTo>
                      <a:lnTo>
                        <a:pt x="168" y="86"/>
                      </a:lnTo>
                      <a:lnTo>
                        <a:pt x="174" y="95"/>
                      </a:lnTo>
                      <a:lnTo>
                        <a:pt x="179" y="106"/>
                      </a:lnTo>
                      <a:lnTo>
                        <a:pt x="17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22" name="Freeform 109"/>
                <p:cNvSpPr>
                  <a:spLocks/>
                </p:cNvSpPr>
                <p:nvPr/>
              </p:nvSpPr>
              <p:spPr bwMode="auto">
                <a:xfrm>
                  <a:off x="-2286000" y="7769225"/>
                  <a:ext cx="320675" cy="315913"/>
                </a:xfrm>
                <a:custGeom>
                  <a:avLst/>
                  <a:gdLst>
                    <a:gd name="T0" fmla="*/ 289 w 404"/>
                    <a:gd name="T1" fmla="*/ 0 h 399"/>
                    <a:gd name="T2" fmla="*/ 289 w 404"/>
                    <a:gd name="T3" fmla="*/ 0 h 399"/>
                    <a:gd name="T4" fmla="*/ 319 w 404"/>
                    <a:gd name="T5" fmla="*/ 17 h 399"/>
                    <a:gd name="T6" fmla="*/ 346 w 404"/>
                    <a:gd name="T7" fmla="*/ 35 h 399"/>
                    <a:gd name="T8" fmla="*/ 374 w 404"/>
                    <a:gd name="T9" fmla="*/ 53 h 399"/>
                    <a:gd name="T10" fmla="*/ 404 w 404"/>
                    <a:gd name="T11" fmla="*/ 70 h 399"/>
                    <a:gd name="T12" fmla="*/ 404 w 404"/>
                    <a:gd name="T13" fmla="*/ 70 h 399"/>
                    <a:gd name="T14" fmla="*/ 311 w 404"/>
                    <a:gd name="T15" fmla="*/ 235 h 399"/>
                    <a:gd name="T16" fmla="*/ 218 w 404"/>
                    <a:gd name="T17" fmla="*/ 399 h 399"/>
                    <a:gd name="T18" fmla="*/ 218 w 404"/>
                    <a:gd name="T19" fmla="*/ 399 h 399"/>
                    <a:gd name="T20" fmla="*/ 0 w 404"/>
                    <a:gd name="T21" fmla="*/ 399 h 399"/>
                    <a:gd name="T22" fmla="*/ 0 w 404"/>
                    <a:gd name="T23" fmla="*/ 399 h 399"/>
                    <a:gd name="T24" fmla="*/ 0 w 404"/>
                    <a:gd name="T25" fmla="*/ 397 h 399"/>
                    <a:gd name="T26" fmla="*/ 1 w 404"/>
                    <a:gd name="T27" fmla="*/ 393 h 399"/>
                    <a:gd name="T28" fmla="*/ 5 w 404"/>
                    <a:gd name="T29" fmla="*/ 387 h 399"/>
                    <a:gd name="T30" fmla="*/ 5 w 404"/>
                    <a:gd name="T31" fmla="*/ 387 h 399"/>
                    <a:gd name="T32" fmla="*/ 213 w 404"/>
                    <a:gd name="T33" fmla="*/ 101 h 399"/>
                    <a:gd name="T34" fmla="*/ 213 w 404"/>
                    <a:gd name="T35" fmla="*/ 101 h 399"/>
                    <a:gd name="T36" fmla="*/ 252 w 404"/>
                    <a:gd name="T37" fmla="*/ 48 h 399"/>
                    <a:gd name="T38" fmla="*/ 271 w 404"/>
                    <a:gd name="T39" fmla="*/ 22 h 399"/>
                    <a:gd name="T40" fmla="*/ 289 w 404"/>
                    <a:gd name="T41" fmla="*/ 0 h 399"/>
                    <a:gd name="T42" fmla="*/ 289 w 404"/>
                    <a:gd name="T4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4" h="399">
                      <a:moveTo>
                        <a:pt x="289" y="0"/>
                      </a:moveTo>
                      <a:lnTo>
                        <a:pt x="289" y="0"/>
                      </a:lnTo>
                      <a:lnTo>
                        <a:pt x="319" y="17"/>
                      </a:lnTo>
                      <a:lnTo>
                        <a:pt x="346" y="35"/>
                      </a:lnTo>
                      <a:lnTo>
                        <a:pt x="374" y="53"/>
                      </a:lnTo>
                      <a:lnTo>
                        <a:pt x="404" y="70"/>
                      </a:lnTo>
                      <a:lnTo>
                        <a:pt x="404" y="70"/>
                      </a:lnTo>
                      <a:lnTo>
                        <a:pt x="311" y="235"/>
                      </a:lnTo>
                      <a:lnTo>
                        <a:pt x="218" y="399"/>
                      </a:lnTo>
                      <a:lnTo>
                        <a:pt x="218" y="399"/>
                      </a:lnTo>
                      <a:lnTo>
                        <a:pt x="0" y="399"/>
                      </a:lnTo>
                      <a:lnTo>
                        <a:pt x="0" y="399"/>
                      </a:lnTo>
                      <a:lnTo>
                        <a:pt x="0" y="397"/>
                      </a:lnTo>
                      <a:lnTo>
                        <a:pt x="1" y="393"/>
                      </a:lnTo>
                      <a:lnTo>
                        <a:pt x="5" y="387"/>
                      </a:lnTo>
                      <a:lnTo>
                        <a:pt x="5" y="387"/>
                      </a:lnTo>
                      <a:lnTo>
                        <a:pt x="213" y="101"/>
                      </a:lnTo>
                      <a:lnTo>
                        <a:pt x="213" y="101"/>
                      </a:lnTo>
                      <a:lnTo>
                        <a:pt x="252" y="48"/>
                      </a:lnTo>
                      <a:lnTo>
                        <a:pt x="271" y="22"/>
                      </a:lnTo>
                      <a:lnTo>
                        <a:pt x="289" y="0"/>
                      </a:lnTo>
                      <a:lnTo>
                        <a:pt x="2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23" name="Freeform 110"/>
                <p:cNvSpPr>
                  <a:spLocks noEditPoints="1"/>
                </p:cNvSpPr>
                <p:nvPr/>
              </p:nvSpPr>
              <p:spPr bwMode="auto">
                <a:xfrm>
                  <a:off x="-2916238" y="8108950"/>
                  <a:ext cx="912813" cy="342900"/>
                </a:xfrm>
                <a:custGeom>
                  <a:avLst/>
                  <a:gdLst>
                    <a:gd name="T0" fmla="*/ 0 w 1149"/>
                    <a:gd name="T1" fmla="*/ 35 h 433"/>
                    <a:gd name="T2" fmla="*/ 7 w 1149"/>
                    <a:gd name="T3" fmla="*/ 92 h 433"/>
                    <a:gd name="T4" fmla="*/ 27 w 1149"/>
                    <a:gd name="T5" fmla="*/ 171 h 433"/>
                    <a:gd name="T6" fmla="*/ 54 w 1149"/>
                    <a:gd name="T7" fmla="*/ 242 h 433"/>
                    <a:gd name="T8" fmla="*/ 91 w 1149"/>
                    <a:gd name="T9" fmla="*/ 305 h 433"/>
                    <a:gd name="T10" fmla="*/ 136 w 1149"/>
                    <a:gd name="T11" fmla="*/ 362 h 433"/>
                    <a:gd name="T12" fmla="*/ 170 w 1149"/>
                    <a:gd name="T13" fmla="*/ 395 h 433"/>
                    <a:gd name="T14" fmla="*/ 206 w 1149"/>
                    <a:gd name="T15" fmla="*/ 428 h 433"/>
                    <a:gd name="T16" fmla="*/ 220 w 1149"/>
                    <a:gd name="T17" fmla="*/ 432 h 433"/>
                    <a:gd name="T18" fmla="*/ 303 w 1149"/>
                    <a:gd name="T19" fmla="*/ 430 h 433"/>
                    <a:gd name="T20" fmla="*/ 936 w 1149"/>
                    <a:gd name="T21" fmla="*/ 430 h 433"/>
                    <a:gd name="T22" fmla="*/ 1000 w 1149"/>
                    <a:gd name="T23" fmla="*/ 373 h 433"/>
                    <a:gd name="T24" fmla="*/ 1033 w 1149"/>
                    <a:gd name="T25" fmla="*/ 336 h 433"/>
                    <a:gd name="T26" fmla="*/ 1070 w 1149"/>
                    <a:gd name="T27" fmla="*/ 282 h 433"/>
                    <a:gd name="T28" fmla="*/ 1102 w 1149"/>
                    <a:gd name="T29" fmla="*/ 222 h 433"/>
                    <a:gd name="T30" fmla="*/ 1126 w 1149"/>
                    <a:gd name="T31" fmla="*/ 156 h 433"/>
                    <a:gd name="T32" fmla="*/ 1142 w 1149"/>
                    <a:gd name="T33" fmla="*/ 83 h 433"/>
                    <a:gd name="T34" fmla="*/ 1149 w 1149"/>
                    <a:gd name="T35" fmla="*/ 1 h 433"/>
                    <a:gd name="T36" fmla="*/ 574 w 1149"/>
                    <a:gd name="T37" fmla="*/ 0 h 433"/>
                    <a:gd name="T38" fmla="*/ 724 w 1149"/>
                    <a:gd name="T39" fmla="*/ 362 h 433"/>
                    <a:gd name="T40" fmla="*/ 658 w 1149"/>
                    <a:gd name="T41" fmla="*/ 362 h 433"/>
                    <a:gd name="T42" fmla="*/ 636 w 1149"/>
                    <a:gd name="T43" fmla="*/ 329 h 433"/>
                    <a:gd name="T44" fmla="*/ 625 w 1149"/>
                    <a:gd name="T45" fmla="*/ 346 h 433"/>
                    <a:gd name="T46" fmla="*/ 613 w 1149"/>
                    <a:gd name="T47" fmla="*/ 362 h 433"/>
                    <a:gd name="T48" fmla="*/ 548 w 1149"/>
                    <a:gd name="T49" fmla="*/ 358 h 433"/>
                    <a:gd name="T50" fmla="*/ 560 w 1149"/>
                    <a:gd name="T51" fmla="*/ 342 h 433"/>
                    <a:gd name="T52" fmla="*/ 603 w 1149"/>
                    <a:gd name="T53" fmla="*/ 280 h 433"/>
                    <a:gd name="T54" fmla="*/ 546 w 1149"/>
                    <a:gd name="T55" fmla="*/ 195 h 433"/>
                    <a:gd name="T56" fmla="*/ 489 w 1149"/>
                    <a:gd name="T57" fmla="*/ 274 h 433"/>
                    <a:gd name="T58" fmla="*/ 489 w 1149"/>
                    <a:gd name="T59" fmla="*/ 71 h 433"/>
                    <a:gd name="T60" fmla="*/ 564 w 1149"/>
                    <a:gd name="T61" fmla="*/ 71 h 433"/>
                    <a:gd name="T62" fmla="*/ 613 w 1149"/>
                    <a:gd name="T63" fmla="*/ 76 h 433"/>
                    <a:gd name="T64" fmla="*/ 626 w 1149"/>
                    <a:gd name="T65" fmla="*/ 82 h 433"/>
                    <a:gd name="T66" fmla="*/ 644 w 1149"/>
                    <a:gd name="T67" fmla="*/ 101 h 433"/>
                    <a:gd name="T68" fmla="*/ 653 w 1149"/>
                    <a:gd name="T69" fmla="*/ 125 h 433"/>
                    <a:gd name="T70" fmla="*/ 650 w 1149"/>
                    <a:gd name="T71" fmla="*/ 153 h 433"/>
                    <a:gd name="T72" fmla="*/ 639 w 1149"/>
                    <a:gd name="T73" fmla="*/ 176 h 433"/>
                    <a:gd name="T74" fmla="*/ 616 w 1149"/>
                    <a:gd name="T75" fmla="*/ 189 h 433"/>
                    <a:gd name="T76" fmla="*/ 608 w 1149"/>
                    <a:gd name="T77" fmla="*/ 196 h 433"/>
                    <a:gd name="T78" fmla="*/ 626 w 1149"/>
                    <a:gd name="T79" fmla="*/ 221 h 433"/>
                    <a:gd name="T80" fmla="*/ 640 w 1149"/>
                    <a:gd name="T81" fmla="*/ 224 h 433"/>
                    <a:gd name="T82" fmla="*/ 659 w 1149"/>
                    <a:gd name="T83" fmla="*/ 195 h 433"/>
                    <a:gd name="T84" fmla="*/ 724 w 1149"/>
                    <a:gd name="T85" fmla="*/ 195 h 433"/>
                    <a:gd name="T86" fmla="*/ 667 w 1149"/>
                    <a:gd name="T87" fmla="*/ 280 h 433"/>
                    <a:gd name="T88" fmla="*/ 724 w 1149"/>
                    <a:gd name="T89" fmla="*/ 36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9" h="433">
                      <a:moveTo>
                        <a:pt x="0" y="0"/>
                      </a:moveTo>
                      <a:lnTo>
                        <a:pt x="0" y="0"/>
                      </a:lnTo>
                      <a:lnTo>
                        <a:pt x="0" y="35"/>
                      </a:lnTo>
                      <a:lnTo>
                        <a:pt x="0" y="35"/>
                      </a:lnTo>
                      <a:lnTo>
                        <a:pt x="2" y="63"/>
                      </a:lnTo>
                      <a:lnTo>
                        <a:pt x="7" y="92"/>
                      </a:lnTo>
                      <a:lnTo>
                        <a:pt x="13" y="119"/>
                      </a:lnTo>
                      <a:lnTo>
                        <a:pt x="19" y="145"/>
                      </a:lnTo>
                      <a:lnTo>
                        <a:pt x="27" y="171"/>
                      </a:lnTo>
                      <a:lnTo>
                        <a:pt x="34" y="195"/>
                      </a:lnTo>
                      <a:lnTo>
                        <a:pt x="43" y="218"/>
                      </a:lnTo>
                      <a:lnTo>
                        <a:pt x="54" y="242"/>
                      </a:lnTo>
                      <a:lnTo>
                        <a:pt x="65" y="264"/>
                      </a:lnTo>
                      <a:lnTo>
                        <a:pt x="78" y="284"/>
                      </a:lnTo>
                      <a:lnTo>
                        <a:pt x="91" y="305"/>
                      </a:lnTo>
                      <a:lnTo>
                        <a:pt x="105" y="324"/>
                      </a:lnTo>
                      <a:lnTo>
                        <a:pt x="120" y="342"/>
                      </a:lnTo>
                      <a:lnTo>
                        <a:pt x="136" y="362"/>
                      </a:lnTo>
                      <a:lnTo>
                        <a:pt x="152" y="379"/>
                      </a:lnTo>
                      <a:lnTo>
                        <a:pt x="170" y="395"/>
                      </a:lnTo>
                      <a:lnTo>
                        <a:pt x="170" y="395"/>
                      </a:lnTo>
                      <a:lnTo>
                        <a:pt x="191" y="416"/>
                      </a:lnTo>
                      <a:lnTo>
                        <a:pt x="201" y="425"/>
                      </a:lnTo>
                      <a:lnTo>
                        <a:pt x="206" y="428"/>
                      </a:lnTo>
                      <a:lnTo>
                        <a:pt x="211" y="430"/>
                      </a:lnTo>
                      <a:lnTo>
                        <a:pt x="211" y="430"/>
                      </a:lnTo>
                      <a:lnTo>
                        <a:pt x="220" y="432"/>
                      </a:lnTo>
                      <a:lnTo>
                        <a:pt x="231" y="433"/>
                      </a:lnTo>
                      <a:lnTo>
                        <a:pt x="255" y="432"/>
                      </a:lnTo>
                      <a:lnTo>
                        <a:pt x="303" y="430"/>
                      </a:lnTo>
                      <a:lnTo>
                        <a:pt x="303" y="430"/>
                      </a:lnTo>
                      <a:lnTo>
                        <a:pt x="936" y="430"/>
                      </a:lnTo>
                      <a:lnTo>
                        <a:pt x="936" y="430"/>
                      </a:lnTo>
                      <a:lnTo>
                        <a:pt x="959" y="413"/>
                      </a:lnTo>
                      <a:lnTo>
                        <a:pt x="980" y="394"/>
                      </a:lnTo>
                      <a:lnTo>
                        <a:pt x="1000" y="373"/>
                      </a:lnTo>
                      <a:lnTo>
                        <a:pt x="1020" y="351"/>
                      </a:lnTo>
                      <a:lnTo>
                        <a:pt x="1020" y="351"/>
                      </a:lnTo>
                      <a:lnTo>
                        <a:pt x="1033" y="336"/>
                      </a:lnTo>
                      <a:lnTo>
                        <a:pt x="1046" y="318"/>
                      </a:lnTo>
                      <a:lnTo>
                        <a:pt x="1059" y="300"/>
                      </a:lnTo>
                      <a:lnTo>
                        <a:pt x="1070" y="282"/>
                      </a:lnTo>
                      <a:lnTo>
                        <a:pt x="1082" y="262"/>
                      </a:lnTo>
                      <a:lnTo>
                        <a:pt x="1092" y="243"/>
                      </a:lnTo>
                      <a:lnTo>
                        <a:pt x="1102" y="222"/>
                      </a:lnTo>
                      <a:lnTo>
                        <a:pt x="1110" y="202"/>
                      </a:lnTo>
                      <a:lnTo>
                        <a:pt x="1119" y="178"/>
                      </a:lnTo>
                      <a:lnTo>
                        <a:pt x="1126" y="156"/>
                      </a:lnTo>
                      <a:lnTo>
                        <a:pt x="1132" y="133"/>
                      </a:lnTo>
                      <a:lnTo>
                        <a:pt x="1137" y="109"/>
                      </a:lnTo>
                      <a:lnTo>
                        <a:pt x="1142" y="83"/>
                      </a:lnTo>
                      <a:lnTo>
                        <a:pt x="1145" y="57"/>
                      </a:lnTo>
                      <a:lnTo>
                        <a:pt x="1148" y="30"/>
                      </a:lnTo>
                      <a:lnTo>
                        <a:pt x="1149" y="1"/>
                      </a:lnTo>
                      <a:lnTo>
                        <a:pt x="1149" y="1"/>
                      </a:lnTo>
                      <a:lnTo>
                        <a:pt x="862" y="0"/>
                      </a:lnTo>
                      <a:lnTo>
                        <a:pt x="574" y="0"/>
                      </a:lnTo>
                      <a:lnTo>
                        <a:pt x="0" y="0"/>
                      </a:lnTo>
                      <a:lnTo>
                        <a:pt x="0" y="0"/>
                      </a:lnTo>
                      <a:close/>
                      <a:moveTo>
                        <a:pt x="724" y="362"/>
                      </a:moveTo>
                      <a:lnTo>
                        <a:pt x="724" y="362"/>
                      </a:lnTo>
                      <a:lnTo>
                        <a:pt x="658" y="362"/>
                      </a:lnTo>
                      <a:lnTo>
                        <a:pt x="658" y="362"/>
                      </a:lnTo>
                      <a:lnTo>
                        <a:pt x="652" y="355"/>
                      </a:lnTo>
                      <a:lnTo>
                        <a:pt x="647" y="346"/>
                      </a:lnTo>
                      <a:lnTo>
                        <a:pt x="636" y="329"/>
                      </a:lnTo>
                      <a:lnTo>
                        <a:pt x="636" y="329"/>
                      </a:lnTo>
                      <a:lnTo>
                        <a:pt x="630" y="337"/>
                      </a:lnTo>
                      <a:lnTo>
                        <a:pt x="625" y="346"/>
                      </a:lnTo>
                      <a:lnTo>
                        <a:pt x="619" y="354"/>
                      </a:lnTo>
                      <a:lnTo>
                        <a:pt x="613" y="362"/>
                      </a:lnTo>
                      <a:lnTo>
                        <a:pt x="613" y="362"/>
                      </a:lnTo>
                      <a:lnTo>
                        <a:pt x="548" y="362"/>
                      </a:lnTo>
                      <a:lnTo>
                        <a:pt x="548" y="362"/>
                      </a:lnTo>
                      <a:lnTo>
                        <a:pt x="548" y="358"/>
                      </a:lnTo>
                      <a:lnTo>
                        <a:pt x="552" y="353"/>
                      </a:lnTo>
                      <a:lnTo>
                        <a:pt x="560" y="342"/>
                      </a:lnTo>
                      <a:lnTo>
                        <a:pt x="560" y="342"/>
                      </a:lnTo>
                      <a:lnTo>
                        <a:pt x="581" y="311"/>
                      </a:lnTo>
                      <a:lnTo>
                        <a:pt x="603" y="280"/>
                      </a:lnTo>
                      <a:lnTo>
                        <a:pt x="603" y="280"/>
                      </a:lnTo>
                      <a:lnTo>
                        <a:pt x="574" y="238"/>
                      </a:lnTo>
                      <a:lnTo>
                        <a:pt x="546" y="195"/>
                      </a:lnTo>
                      <a:lnTo>
                        <a:pt x="546" y="195"/>
                      </a:lnTo>
                      <a:lnTo>
                        <a:pt x="546" y="274"/>
                      </a:lnTo>
                      <a:lnTo>
                        <a:pt x="546" y="274"/>
                      </a:lnTo>
                      <a:lnTo>
                        <a:pt x="489" y="274"/>
                      </a:lnTo>
                      <a:lnTo>
                        <a:pt x="489" y="274"/>
                      </a:lnTo>
                      <a:lnTo>
                        <a:pt x="489" y="71"/>
                      </a:lnTo>
                      <a:lnTo>
                        <a:pt x="489" y="71"/>
                      </a:lnTo>
                      <a:lnTo>
                        <a:pt x="507" y="72"/>
                      </a:lnTo>
                      <a:lnTo>
                        <a:pt x="526" y="71"/>
                      </a:lnTo>
                      <a:lnTo>
                        <a:pt x="564" y="71"/>
                      </a:lnTo>
                      <a:lnTo>
                        <a:pt x="582" y="71"/>
                      </a:lnTo>
                      <a:lnTo>
                        <a:pt x="599" y="74"/>
                      </a:lnTo>
                      <a:lnTo>
                        <a:pt x="613" y="76"/>
                      </a:lnTo>
                      <a:lnTo>
                        <a:pt x="619" y="79"/>
                      </a:lnTo>
                      <a:lnTo>
                        <a:pt x="626" y="82"/>
                      </a:lnTo>
                      <a:lnTo>
                        <a:pt x="626" y="82"/>
                      </a:lnTo>
                      <a:lnTo>
                        <a:pt x="634" y="87"/>
                      </a:lnTo>
                      <a:lnTo>
                        <a:pt x="639" y="93"/>
                      </a:lnTo>
                      <a:lnTo>
                        <a:pt x="644" y="101"/>
                      </a:lnTo>
                      <a:lnTo>
                        <a:pt x="648" y="109"/>
                      </a:lnTo>
                      <a:lnTo>
                        <a:pt x="652" y="116"/>
                      </a:lnTo>
                      <a:lnTo>
                        <a:pt x="653" y="125"/>
                      </a:lnTo>
                      <a:lnTo>
                        <a:pt x="653" y="134"/>
                      </a:lnTo>
                      <a:lnTo>
                        <a:pt x="653" y="144"/>
                      </a:lnTo>
                      <a:lnTo>
                        <a:pt x="650" y="153"/>
                      </a:lnTo>
                      <a:lnTo>
                        <a:pt x="648" y="160"/>
                      </a:lnTo>
                      <a:lnTo>
                        <a:pt x="644" y="168"/>
                      </a:lnTo>
                      <a:lnTo>
                        <a:pt x="639" y="176"/>
                      </a:lnTo>
                      <a:lnTo>
                        <a:pt x="632" y="181"/>
                      </a:lnTo>
                      <a:lnTo>
                        <a:pt x="625" y="186"/>
                      </a:lnTo>
                      <a:lnTo>
                        <a:pt x="616" y="189"/>
                      </a:lnTo>
                      <a:lnTo>
                        <a:pt x="607" y="191"/>
                      </a:lnTo>
                      <a:lnTo>
                        <a:pt x="607" y="191"/>
                      </a:lnTo>
                      <a:lnTo>
                        <a:pt x="608" y="196"/>
                      </a:lnTo>
                      <a:lnTo>
                        <a:pt x="610" y="202"/>
                      </a:lnTo>
                      <a:lnTo>
                        <a:pt x="618" y="211"/>
                      </a:lnTo>
                      <a:lnTo>
                        <a:pt x="626" y="221"/>
                      </a:lnTo>
                      <a:lnTo>
                        <a:pt x="632" y="233"/>
                      </a:lnTo>
                      <a:lnTo>
                        <a:pt x="632" y="233"/>
                      </a:lnTo>
                      <a:lnTo>
                        <a:pt x="640" y="224"/>
                      </a:lnTo>
                      <a:lnTo>
                        <a:pt x="647" y="215"/>
                      </a:lnTo>
                      <a:lnTo>
                        <a:pt x="653" y="206"/>
                      </a:lnTo>
                      <a:lnTo>
                        <a:pt x="659" y="195"/>
                      </a:lnTo>
                      <a:lnTo>
                        <a:pt x="659" y="195"/>
                      </a:lnTo>
                      <a:lnTo>
                        <a:pt x="724" y="195"/>
                      </a:lnTo>
                      <a:lnTo>
                        <a:pt x="724" y="195"/>
                      </a:lnTo>
                      <a:lnTo>
                        <a:pt x="696" y="239"/>
                      </a:lnTo>
                      <a:lnTo>
                        <a:pt x="667" y="280"/>
                      </a:lnTo>
                      <a:lnTo>
                        <a:pt x="667" y="280"/>
                      </a:lnTo>
                      <a:lnTo>
                        <a:pt x="697" y="322"/>
                      </a:lnTo>
                      <a:lnTo>
                        <a:pt x="711" y="342"/>
                      </a:lnTo>
                      <a:lnTo>
                        <a:pt x="724" y="362"/>
                      </a:lnTo>
                      <a:lnTo>
                        <a:pt x="724"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24" name="Freeform 111"/>
                <p:cNvSpPr>
                  <a:spLocks/>
                </p:cNvSpPr>
                <p:nvPr/>
              </p:nvSpPr>
              <p:spPr bwMode="auto">
                <a:xfrm>
                  <a:off x="-2482850" y="8197850"/>
                  <a:ext cx="41275" cy="42863"/>
                </a:xfrm>
                <a:custGeom>
                  <a:avLst/>
                  <a:gdLst>
                    <a:gd name="T0" fmla="*/ 0 w 50"/>
                    <a:gd name="T1" fmla="*/ 1 h 54"/>
                    <a:gd name="T2" fmla="*/ 0 w 50"/>
                    <a:gd name="T3" fmla="*/ 1 h 54"/>
                    <a:gd name="T4" fmla="*/ 0 w 50"/>
                    <a:gd name="T5" fmla="*/ 54 h 54"/>
                    <a:gd name="T6" fmla="*/ 0 w 50"/>
                    <a:gd name="T7" fmla="*/ 54 h 54"/>
                    <a:gd name="T8" fmla="*/ 13 w 50"/>
                    <a:gd name="T9" fmla="*/ 54 h 54"/>
                    <a:gd name="T10" fmla="*/ 26 w 50"/>
                    <a:gd name="T11" fmla="*/ 52 h 54"/>
                    <a:gd name="T12" fmla="*/ 32 w 50"/>
                    <a:gd name="T13" fmla="*/ 51 h 54"/>
                    <a:gd name="T14" fmla="*/ 37 w 50"/>
                    <a:gd name="T15" fmla="*/ 50 h 54"/>
                    <a:gd name="T16" fmla="*/ 41 w 50"/>
                    <a:gd name="T17" fmla="*/ 47 h 54"/>
                    <a:gd name="T18" fmla="*/ 45 w 50"/>
                    <a:gd name="T19" fmla="*/ 43 h 54"/>
                    <a:gd name="T20" fmla="*/ 45 w 50"/>
                    <a:gd name="T21" fmla="*/ 43 h 54"/>
                    <a:gd name="T22" fmla="*/ 48 w 50"/>
                    <a:gd name="T23" fmla="*/ 38 h 54"/>
                    <a:gd name="T24" fmla="*/ 50 w 50"/>
                    <a:gd name="T25" fmla="*/ 34 h 54"/>
                    <a:gd name="T26" fmla="*/ 50 w 50"/>
                    <a:gd name="T27" fmla="*/ 29 h 54"/>
                    <a:gd name="T28" fmla="*/ 50 w 50"/>
                    <a:gd name="T29" fmla="*/ 25 h 54"/>
                    <a:gd name="T30" fmla="*/ 49 w 50"/>
                    <a:gd name="T31" fmla="*/ 20 h 54"/>
                    <a:gd name="T32" fmla="*/ 48 w 50"/>
                    <a:gd name="T33" fmla="*/ 16 h 54"/>
                    <a:gd name="T34" fmla="*/ 42 w 50"/>
                    <a:gd name="T35" fmla="*/ 10 h 54"/>
                    <a:gd name="T36" fmla="*/ 33 w 50"/>
                    <a:gd name="T37" fmla="*/ 3 h 54"/>
                    <a:gd name="T38" fmla="*/ 23 w 50"/>
                    <a:gd name="T39" fmla="*/ 0 h 54"/>
                    <a:gd name="T40" fmla="*/ 13 w 50"/>
                    <a:gd name="T41" fmla="*/ 0 h 54"/>
                    <a:gd name="T42" fmla="*/ 6 w 50"/>
                    <a:gd name="T43" fmla="*/ 0 h 54"/>
                    <a:gd name="T44" fmla="*/ 0 w 50"/>
                    <a:gd name="T45" fmla="*/ 1 h 54"/>
                    <a:gd name="T46" fmla="*/ 0 w 50"/>
                    <a:gd name="T4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4">
                      <a:moveTo>
                        <a:pt x="0" y="1"/>
                      </a:moveTo>
                      <a:lnTo>
                        <a:pt x="0" y="1"/>
                      </a:lnTo>
                      <a:lnTo>
                        <a:pt x="0" y="54"/>
                      </a:lnTo>
                      <a:lnTo>
                        <a:pt x="0" y="54"/>
                      </a:lnTo>
                      <a:lnTo>
                        <a:pt x="13" y="54"/>
                      </a:lnTo>
                      <a:lnTo>
                        <a:pt x="26" y="52"/>
                      </a:lnTo>
                      <a:lnTo>
                        <a:pt x="32" y="51"/>
                      </a:lnTo>
                      <a:lnTo>
                        <a:pt x="37" y="50"/>
                      </a:lnTo>
                      <a:lnTo>
                        <a:pt x="41" y="47"/>
                      </a:lnTo>
                      <a:lnTo>
                        <a:pt x="45" y="43"/>
                      </a:lnTo>
                      <a:lnTo>
                        <a:pt x="45" y="43"/>
                      </a:lnTo>
                      <a:lnTo>
                        <a:pt x="48" y="38"/>
                      </a:lnTo>
                      <a:lnTo>
                        <a:pt x="50" y="34"/>
                      </a:lnTo>
                      <a:lnTo>
                        <a:pt x="50" y="29"/>
                      </a:lnTo>
                      <a:lnTo>
                        <a:pt x="50" y="25"/>
                      </a:lnTo>
                      <a:lnTo>
                        <a:pt x="49" y="20"/>
                      </a:lnTo>
                      <a:lnTo>
                        <a:pt x="48" y="16"/>
                      </a:lnTo>
                      <a:lnTo>
                        <a:pt x="42" y="10"/>
                      </a:lnTo>
                      <a:lnTo>
                        <a:pt x="33" y="3"/>
                      </a:lnTo>
                      <a:lnTo>
                        <a:pt x="23" y="0"/>
                      </a:lnTo>
                      <a:lnTo>
                        <a:pt x="13" y="0"/>
                      </a:lnTo>
                      <a:lnTo>
                        <a:pt x="6"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25" name="Freeform 112"/>
                <p:cNvSpPr>
                  <a:spLocks/>
                </p:cNvSpPr>
                <p:nvPr/>
              </p:nvSpPr>
              <p:spPr bwMode="auto">
                <a:xfrm>
                  <a:off x="-2782888" y="8480425"/>
                  <a:ext cx="644525" cy="57150"/>
                </a:xfrm>
                <a:custGeom>
                  <a:avLst/>
                  <a:gdLst>
                    <a:gd name="T0" fmla="*/ 811 w 811"/>
                    <a:gd name="T1" fmla="*/ 71 h 71"/>
                    <a:gd name="T2" fmla="*/ 811 w 811"/>
                    <a:gd name="T3" fmla="*/ 71 h 71"/>
                    <a:gd name="T4" fmla="*/ 0 w 811"/>
                    <a:gd name="T5" fmla="*/ 71 h 71"/>
                    <a:gd name="T6" fmla="*/ 0 w 811"/>
                    <a:gd name="T7" fmla="*/ 71 h 71"/>
                    <a:gd name="T8" fmla="*/ 21 w 811"/>
                    <a:gd name="T9" fmla="*/ 35 h 71"/>
                    <a:gd name="T10" fmla="*/ 31 w 811"/>
                    <a:gd name="T11" fmla="*/ 17 h 71"/>
                    <a:gd name="T12" fmla="*/ 44 w 811"/>
                    <a:gd name="T13" fmla="*/ 0 h 71"/>
                    <a:gd name="T14" fmla="*/ 44 w 811"/>
                    <a:gd name="T15" fmla="*/ 0 h 71"/>
                    <a:gd name="T16" fmla="*/ 770 w 811"/>
                    <a:gd name="T17" fmla="*/ 0 h 71"/>
                    <a:gd name="T18" fmla="*/ 770 w 811"/>
                    <a:gd name="T19" fmla="*/ 0 h 71"/>
                    <a:gd name="T20" fmla="*/ 791 w 811"/>
                    <a:gd name="T21" fmla="*/ 35 h 71"/>
                    <a:gd name="T22" fmla="*/ 801 w 811"/>
                    <a:gd name="T23" fmla="*/ 53 h 71"/>
                    <a:gd name="T24" fmla="*/ 811 w 811"/>
                    <a:gd name="T25" fmla="*/ 71 h 71"/>
                    <a:gd name="T26" fmla="*/ 811 w 811"/>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 h="71">
                      <a:moveTo>
                        <a:pt x="811" y="71"/>
                      </a:moveTo>
                      <a:lnTo>
                        <a:pt x="811" y="71"/>
                      </a:lnTo>
                      <a:lnTo>
                        <a:pt x="0" y="71"/>
                      </a:lnTo>
                      <a:lnTo>
                        <a:pt x="0" y="71"/>
                      </a:lnTo>
                      <a:lnTo>
                        <a:pt x="21" y="35"/>
                      </a:lnTo>
                      <a:lnTo>
                        <a:pt x="31" y="17"/>
                      </a:lnTo>
                      <a:lnTo>
                        <a:pt x="44" y="0"/>
                      </a:lnTo>
                      <a:lnTo>
                        <a:pt x="44" y="0"/>
                      </a:lnTo>
                      <a:lnTo>
                        <a:pt x="770" y="0"/>
                      </a:lnTo>
                      <a:lnTo>
                        <a:pt x="770" y="0"/>
                      </a:lnTo>
                      <a:lnTo>
                        <a:pt x="791" y="35"/>
                      </a:lnTo>
                      <a:lnTo>
                        <a:pt x="801" y="53"/>
                      </a:lnTo>
                      <a:lnTo>
                        <a:pt x="811" y="71"/>
                      </a:lnTo>
                      <a:lnTo>
                        <a:pt x="81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grpSp>
          <p:sp>
            <p:nvSpPr>
              <p:cNvPr id="20" name="TextBox 19"/>
              <p:cNvSpPr txBox="1"/>
              <p:nvPr/>
            </p:nvSpPr>
            <p:spPr>
              <a:xfrm>
                <a:off x="594092" y="2404611"/>
                <a:ext cx="823076" cy="184666"/>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Health</a:t>
                </a:r>
              </a:p>
            </p:txBody>
          </p:sp>
        </p:grpSp>
      </p:grpSp>
      <p:grpSp>
        <p:nvGrpSpPr>
          <p:cNvPr id="26" name="Group 25"/>
          <p:cNvGrpSpPr/>
          <p:nvPr/>
        </p:nvGrpSpPr>
        <p:grpSpPr>
          <a:xfrm>
            <a:off x="63634" y="2157706"/>
            <a:ext cx="1851326" cy="1848033"/>
            <a:chOff x="267196" y="594873"/>
            <a:chExt cx="1851326" cy="1848033"/>
          </a:xfrm>
        </p:grpSpPr>
        <p:sp>
          <p:nvSpPr>
            <p:cNvPr id="27" name="Oval 26"/>
            <p:cNvSpPr/>
            <p:nvPr/>
          </p:nvSpPr>
          <p:spPr bwMode="auto">
            <a:xfrm>
              <a:off x="267196" y="594873"/>
              <a:ext cx="1851326" cy="1848033"/>
            </a:xfrm>
            <a:prstGeom prst="ellipse">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28" name="TextBox 27"/>
            <p:cNvSpPr txBox="1"/>
            <p:nvPr/>
          </p:nvSpPr>
          <p:spPr>
            <a:xfrm>
              <a:off x="697257" y="657477"/>
              <a:ext cx="966154" cy="369332"/>
            </a:xfrm>
            <a:prstGeom prst="rect">
              <a:avLst/>
            </a:prstGeom>
            <a:noFill/>
            <a:ln>
              <a:noFill/>
              <a:headEnd type="none" w="med" len="med"/>
              <a:tailEnd type="none" w="med" len="med"/>
            </a:ln>
          </p:spPr>
          <p:txBody>
            <a:bodyPr wrap="square" lIns="0" tIns="0" rIns="0" bIns="0" rtlCol="0">
              <a:spAutoFit/>
            </a:bodyPr>
            <a:lstStyle/>
            <a:p>
              <a:pPr algn="ctr"/>
              <a:r>
                <a:rPr lang="en-US" sz="1200" spc="-28" dirty="0">
                  <a:solidFill>
                    <a:prstClr val="white"/>
                  </a:solidFill>
                  <a:ea typeface="Segoe UI" pitchFamily="34" charset="0"/>
                  <a:cs typeface="Segoe UI" pitchFamily="34" charset="0"/>
                </a:rPr>
                <a:t>Justice and Public Safety</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027" y="1793241"/>
              <a:ext cx="389448" cy="390424"/>
            </a:xfrm>
            <a:prstGeom prst="rect">
              <a:avLst/>
            </a:prstGeom>
            <a:noFill/>
          </p:spPr>
        </p:pic>
      </p:grpSp>
      <p:sp>
        <p:nvSpPr>
          <p:cNvPr id="30" name="Oval 29"/>
          <p:cNvSpPr/>
          <p:nvPr/>
        </p:nvSpPr>
        <p:spPr bwMode="auto">
          <a:xfrm>
            <a:off x="7273441" y="2126900"/>
            <a:ext cx="1851326" cy="1848033"/>
          </a:xfrm>
          <a:prstGeom prst="ellipse">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dirty="0">
              <a:solidFill>
                <a:srgbClr val="292929"/>
              </a:solidFill>
            </a:endParaRPr>
          </a:p>
        </p:txBody>
      </p:sp>
      <p:sp>
        <p:nvSpPr>
          <p:cNvPr id="31" name="TextBox 30"/>
          <p:cNvSpPr txBox="1"/>
          <p:nvPr/>
        </p:nvSpPr>
        <p:spPr>
          <a:xfrm>
            <a:off x="7836917" y="2341759"/>
            <a:ext cx="966154" cy="184666"/>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Education</a:t>
            </a:r>
          </a:p>
        </p:txBody>
      </p:sp>
      <p:grpSp>
        <p:nvGrpSpPr>
          <p:cNvPr id="32" name="Group 31"/>
          <p:cNvGrpSpPr/>
          <p:nvPr/>
        </p:nvGrpSpPr>
        <p:grpSpPr>
          <a:xfrm>
            <a:off x="5346256" y="1249537"/>
            <a:ext cx="1851326" cy="1848033"/>
            <a:chOff x="203687" y="3022460"/>
            <a:chExt cx="1851326" cy="1848033"/>
          </a:xfrm>
        </p:grpSpPr>
        <p:sp>
          <p:nvSpPr>
            <p:cNvPr id="33" name="Oval 32"/>
            <p:cNvSpPr/>
            <p:nvPr/>
          </p:nvSpPr>
          <p:spPr bwMode="auto">
            <a:xfrm>
              <a:off x="203687" y="3022460"/>
              <a:ext cx="1851326" cy="1848033"/>
            </a:xfrm>
            <a:prstGeom prst="ellipse">
              <a:avLst/>
            </a:prstGeom>
            <a:solidFill>
              <a:srgbClr val="92D05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34" name="TextBox 33"/>
            <p:cNvSpPr txBox="1"/>
            <p:nvPr/>
          </p:nvSpPr>
          <p:spPr>
            <a:xfrm>
              <a:off x="640696" y="3078086"/>
              <a:ext cx="917150" cy="369332"/>
            </a:xfrm>
            <a:prstGeom prst="rect">
              <a:avLst/>
            </a:prstGeom>
            <a:noFill/>
            <a:ln>
              <a:noFill/>
              <a:headEnd type="none" w="med" len="med"/>
              <a:tailEnd type="none" w="med" len="med"/>
            </a:ln>
          </p:spPr>
          <p:txBody>
            <a:bodyPr wrap="square" lIns="0" tIns="0" rIns="0" bIns="0" rtlCol="0">
              <a:spAutoFit/>
            </a:bodyPr>
            <a:lstStyle/>
            <a:p>
              <a:pPr algn="ctr"/>
              <a:r>
                <a:rPr lang="en-US" sz="1200" spc="-28" dirty="0">
                  <a:solidFill>
                    <a:prstClr val="white"/>
                  </a:solidFill>
                  <a:ea typeface="Segoe UI" pitchFamily="34" charset="0"/>
                  <a:cs typeface="Segoe UI" pitchFamily="34" charset="0"/>
                </a:rPr>
                <a:t>Citizen Engagement</a:t>
              </a:r>
            </a:p>
          </p:txBody>
        </p:sp>
      </p:grpSp>
      <p:grpSp>
        <p:nvGrpSpPr>
          <p:cNvPr id="35" name="Group 34"/>
          <p:cNvGrpSpPr/>
          <p:nvPr/>
        </p:nvGrpSpPr>
        <p:grpSpPr>
          <a:xfrm>
            <a:off x="2092545" y="1248063"/>
            <a:ext cx="1849781" cy="1833658"/>
            <a:chOff x="6871551" y="2995887"/>
            <a:chExt cx="1849781" cy="1833658"/>
          </a:xfrm>
        </p:grpSpPr>
        <p:sp>
          <p:nvSpPr>
            <p:cNvPr id="36" name="Oval 35"/>
            <p:cNvSpPr/>
            <p:nvPr/>
          </p:nvSpPr>
          <p:spPr bwMode="auto">
            <a:xfrm>
              <a:off x="6871551" y="2995887"/>
              <a:ext cx="1849781" cy="1833658"/>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nvGrpSpPr>
            <p:cNvPr id="37" name="Group 36"/>
            <p:cNvGrpSpPr/>
            <p:nvPr/>
          </p:nvGrpSpPr>
          <p:grpSpPr>
            <a:xfrm>
              <a:off x="7336703" y="3063944"/>
              <a:ext cx="919475" cy="1146570"/>
              <a:chOff x="6712904" y="4326540"/>
              <a:chExt cx="1730550" cy="1500407"/>
            </a:xfrm>
          </p:grpSpPr>
          <p:sp>
            <p:nvSpPr>
              <p:cNvPr id="38" name="TextBox 37"/>
              <p:cNvSpPr txBox="1"/>
              <p:nvPr/>
            </p:nvSpPr>
            <p:spPr>
              <a:xfrm>
                <a:off x="6712904" y="4326540"/>
                <a:ext cx="1730550" cy="241655"/>
              </a:xfrm>
              <a:prstGeom prst="rect">
                <a:avLst/>
              </a:prstGeom>
              <a:noFill/>
              <a:ln>
                <a:noFill/>
                <a:headEnd type="none" w="med" len="med"/>
                <a:tailEnd type="none" w="med" len="med"/>
              </a:ln>
            </p:spPr>
            <p:txBody>
              <a:bodyPr wrap="square" lIns="0" tIns="0" rIns="0" bIns="0" rtlCol="0">
                <a:spAutoFit/>
              </a:bodyPr>
              <a:lstStyle/>
              <a:p>
                <a:pPr algn="ctr"/>
                <a:r>
                  <a:rPr lang="en-US" sz="1200" spc="-28" dirty="0">
                    <a:solidFill>
                      <a:prstClr val="white"/>
                    </a:solidFill>
                    <a:ea typeface="Segoe UI" pitchFamily="34" charset="0"/>
                    <a:cs typeface="Segoe UI" pitchFamily="34" charset="0"/>
                  </a:rPr>
                  <a:t>Social Services</a:t>
                </a:r>
              </a:p>
            </p:txBody>
          </p:sp>
          <p:sp>
            <p:nvSpPr>
              <p:cNvPr id="39" name="Freeform 7"/>
              <p:cNvSpPr>
                <a:spLocks/>
              </p:cNvSpPr>
              <p:nvPr/>
            </p:nvSpPr>
            <p:spPr bwMode="auto">
              <a:xfrm flipH="1">
                <a:off x="7055491" y="582189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40" name="Freeform 9"/>
              <p:cNvSpPr>
                <a:spLocks/>
              </p:cNvSpPr>
              <p:nvPr/>
            </p:nvSpPr>
            <p:spPr bwMode="auto">
              <a:xfrm flipH="1">
                <a:off x="7939972" y="5826028"/>
                <a:ext cx="0" cy="919"/>
              </a:xfrm>
              <a:custGeom>
                <a:avLst/>
                <a:gdLst>
                  <a:gd name="T0" fmla="*/ 0 h 6"/>
                  <a:gd name="T1" fmla="*/ 0 h 6"/>
                  <a:gd name="T2" fmla="*/ 6 h 6"/>
                  <a:gd name="T3" fmla="*/ 6 h 6"/>
                  <a:gd name="T4" fmla="*/ 0 h 6"/>
                  <a:gd name="T5" fmla="*/ 0 h 6"/>
                  <a:gd name="T6" fmla="*/ 0 h 6"/>
                  <a:gd name="T7" fmla="*/ 0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0"/>
                    </a:moveTo>
                    <a:lnTo>
                      <a:pt x="0" y="0"/>
                    </a:lnTo>
                    <a:lnTo>
                      <a:pt x="0" y="6"/>
                    </a:lnTo>
                    <a:lnTo>
                      <a:pt x="0" y="6"/>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gr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6980" y="2459221"/>
            <a:ext cx="481105" cy="481105"/>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814810">
            <a:off x="6032534" y="2446598"/>
            <a:ext cx="514690" cy="541851"/>
          </a:xfrm>
          <a:prstGeom prst="rect">
            <a:avLst/>
          </a:prstGeom>
        </p:spPr>
      </p:pic>
      <p:sp>
        <p:nvSpPr>
          <p:cNvPr id="43" name="TextBox 42"/>
          <p:cNvSpPr txBox="1"/>
          <p:nvPr/>
        </p:nvSpPr>
        <p:spPr>
          <a:xfrm>
            <a:off x="6276274" y="4337970"/>
            <a:ext cx="2057606" cy="1292662"/>
          </a:xfrm>
          <a:prstGeom prst="rect">
            <a:avLst/>
          </a:prstGeom>
          <a:noFill/>
        </p:spPr>
        <p:txBody>
          <a:bodyPr wrap="square" rtlCol="0">
            <a:spAutoFit/>
          </a:bodyPr>
          <a:lstStyle/>
          <a:p>
            <a:pPr marL="171446" indent="-171446">
              <a:buFont typeface="Arial" panose="020B0604020202020204" pitchFamily="34" charset="0"/>
              <a:buChar char="•"/>
            </a:pPr>
            <a:r>
              <a:rPr lang="en-US" sz="1000" dirty="0">
                <a:solidFill>
                  <a:prstClr val="white"/>
                </a:solidFill>
              </a:rPr>
              <a:t>Revenue Fraud</a:t>
            </a:r>
          </a:p>
          <a:p>
            <a:pPr marL="171446" indent="-171446">
              <a:buFont typeface="Arial" panose="020B0604020202020204" pitchFamily="34" charset="0"/>
              <a:buChar char="•"/>
            </a:pPr>
            <a:r>
              <a:rPr lang="en-US" sz="1000" dirty="0">
                <a:solidFill>
                  <a:prstClr val="white"/>
                </a:solidFill>
              </a:rPr>
              <a:t>UI  and Workers Comp Fraud</a:t>
            </a:r>
          </a:p>
          <a:p>
            <a:pPr marL="171446" indent="-171446">
              <a:buFont typeface="Arial" panose="020B0604020202020204" pitchFamily="34" charset="0"/>
              <a:buChar char="•"/>
            </a:pPr>
            <a:r>
              <a:rPr lang="en-US" sz="1000" dirty="0">
                <a:solidFill>
                  <a:prstClr val="white"/>
                </a:solidFill>
              </a:rPr>
              <a:t>Workforce Development</a:t>
            </a:r>
          </a:p>
          <a:p>
            <a:pPr marL="171446" indent="-171446">
              <a:buFont typeface="Arial" panose="020B0604020202020204" pitchFamily="34" charset="0"/>
              <a:buChar char="•"/>
            </a:pPr>
            <a:r>
              <a:rPr lang="en-US" sz="1000" dirty="0">
                <a:solidFill>
                  <a:prstClr val="white"/>
                </a:solidFill>
              </a:rPr>
              <a:t>Underground Economy</a:t>
            </a:r>
          </a:p>
          <a:p>
            <a:pPr marL="171446" indent="-171446">
              <a:buFont typeface="Arial" panose="020B0604020202020204" pitchFamily="34" charset="0"/>
              <a:buChar char="•"/>
            </a:pPr>
            <a:r>
              <a:rPr lang="en-US" sz="1000" dirty="0">
                <a:solidFill>
                  <a:prstClr val="white"/>
                </a:solidFill>
              </a:rPr>
              <a:t>Business Development</a:t>
            </a:r>
          </a:p>
          <a:p>
            <a:pPr marL="171446" indent="-171446">
              <a:buFont typeface="Arial" panose="020B0604020202020204" pitchFamily="34" charset="0"/>
              <a:buChar char="•"/>
            </a:pPr>
            <a:r>
              <a:rPr lang="en-US" sz="1000" dirty="0">
                <a:solidFill>
                  <a:prstClr val="white"/>
                </a:solidFill>
              </a:rPr>
              <a:t>Budget Forecasting</a:t>
            </a:r>
          </a:p>
          <a:p>
            <a:endParaRPr lang="en-US" dirty="0">
              <a:solidFill>
                <a:srgbClr val="000000"/>
              </a:solidFill>
            </a:endParaRPr>
          </a:p>
        </p:txBody>
      </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982079">
            <a:off x="8054621" y="3384369"/>
            <a:ext cx="395872" cy="393898"/>
          </a:xfrm>
          <a:prstGeom prst="rect">
            <a:avLst/>
          </a:prstGeom>
        </p:spPr>
      </p:pic>
      <p:sp>
        <p:nvSpPr>
          <p:cNvPr id="45" name="TextBox 44"/>
          <p:cNvSpPr txBox="1"/>
          <p:nvPr/>
        </p:nvSpPr>
        <p:spPr>
          <a:xfrm>
            <a:off x="7273441" y="2649825"/>
            <a:ext cx="2057606" cy="984885"/>
          </a:xfrm>
          <a:prstGeom prst="rect">
            <a:avLst/>
          </a:prstGeom>
          <a:noFill/>
        </p:spPr>
        <p:txBody>
          <a:bodyPr wrap="square" rtlCol="0">
            <a:spAutoFit/>
          </a:bodyPr>
          <a:lstStyle/>
          <a:p>
            <a:pPr marL="171446" indent="-171446">
              <a:buFont typeface="Arial" panose="020B0604020202020204" pitchFamily="34" charset="0"/>
              <a:buChar char="•"/>
            </a:pPr>
            <a:r>
              <a:rPr lang="en-US" sz="1000" dirty="0">
                <a:solidFill>
                  <a:prstClr val="white"/>
                </a:solidFill>
              </a:rPr>
              <a:t>Value Added Assessments</a:t>
            </a:r>
          </a:p>
          <a:p>
            <a:pPr marL="171446" indent="-171446">
              <a:buFont typeface="Arial" panose="020B0604020202020204" pitchFamily="34" charset="0"/>
              <a:buChar char="•"/>
            </a:pPr>
            <a:r>
              <a:rPr lang="en-US" sz="1000" dirty="0">
                <a:solidFill>
                  <a:prstClr val="white"/>
                </a:solidFill>
              </a:rPr>
              <a:t>Teacher Preparation</a:t>
            </a:r>
          </a:p>
          <a:p>
            <a:pPr marL="171446" indent="-171446">
              <a:buFont typeface="Arial" panose="020B0604020202020204" pitchFamily="34" charset="0"/>
              <a:buChar char="•"/>
            </a:pPr>
            <a:r>
              <a:rPr lang="en-US" sz="1000" dirty="0">
                <a:solidFill>
                  <a:prstClr val="white"/>
                </a:solidFill>
              </a:rPr>
              <a:t>Student Growth Models</a:t>
            </a:r>
          </a:p>
          <a:p>
            <a:pPr marL="171446" indent="-171446">
              <a:buFont typeface="Arial" panose="020B0604020202020204" pitchFamily="34" charset="0"/>
              <a:buChar char="•"/>
            </a:pPr>
            <a:r>
              <a:rPr lang="en-US" sz="1000" dirty="0">
                <a:solidFill>
                  <a:prstClr val="white"/>
                </a:solidFill>
              </a:rPr>
              <a:t>Roster Verification</a:t>
            </a:r>
          </a:p>
          <a:p>
            <a:endParaRPr lang="en-US" dirty="0">
              <a:solidFill>
                <a:srgbClr val="000000"/>
              </a:solidFill>
            </a:endParaRPr>
          </a:p>
        </p:txBody>
      </p:sp>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7259" y="5373848"/>
            <a:ext cx="492363" cy="415431"/>
          </a:xfrm>
          <a:prstGeom prst="rect">
            <a:avLst/>
          </a:prstGeom>
        </p:spPr>
      </p:pic>
      <p:sp>
        <p:nvSpPr>
          <p:cNvPr id="47" name="TextBox 46"/>
          <p:cNvSpPr txBox="1"/>
          <p:nvPr/>
        </p:nvSpPr>
        <p:spPr>
          <a:xfrm>
            <a:off x="5525940" y="1744902"/>
            <a:ext cx="2057606" cy="830997"/>
          </a:xfrm>
          <a:prstGeom prst="rect">
            <a:avLst/>
          </a:prstGeom>
          <a:noFill/>
        </p:spPr>
        <p:txBody>
          <a:bodyPr wrap="square" rtlCol="0">
            <a:spAutoFit/>
          </a:bodyPr>
          <a:lstStyle/>
          <a:p>
            <a:pPr marL="171446" indent="-171446">
              <a:buFont typeface="Arial" panose="020B0604020202020204" pitchFamily="34" charset="0"/>
              <a:buChar char="•"/>
            </a:pPr>
            <a:r>
              <a:rPr lang="en-US" sz="1000" dirty="0">
                <a:solidFill>
                  <a:prstClr val="white"/>
                </a:solidFill>
              </a:rPr>
              <a:t>Open Data</a:t>
            </a:r>
          </a:p>
          <a:p>
            <a:pPr marL="171446" indent="-171446">
              <a:buFont typeface="Arial" panose="020B0604020202020204" pitchFamily="34" charset="0"/>
              <a:buChar char="•"/>
            </a:pPr>
            <a:r>
              <a:rPr lang="en-US" sz="1000" dirty="0">
                <a:solidFill>
                  <a:prstClr val="white"/>
                </a:solidFill>
              </a:rPr>
              <a:t>One-stop services</a:t>
            </a:r>
          </a:p>
          <a:p>
            <a:pPr marL="171446" indent="-171446">
              <a:buFont typeface="Arial" panose="020B0604020202020204" pitchFamily="34" charset="0"/>
              <a:buChar char="•"/>
            </a:pPr>
            <a:r>
              <a:rPr lang="en-US" sz="1000" dirty="0">
                <a:solidFill>
                  <a:prstClr val="white"/>
                </a:solidFill>
              </a:rPr>
              <a:t>Digital Government</a:t>
            </a:r>
          </a:p>
          <a:p>
            <a:endParaRPr lang="en-US" dirty="0">
              <a:solidFill>
                <a:srgbClr val="000000"/>
              </a:solidFill>
            </a:endParaRPr>
          </a:p>
        </p:txBody>
      </p:sp>
      <p:sp>
        <p:nvSpPr>
          <p:cNvPr id="48" name="TextBox 47"/>
          <p:cNvSpPr txBox="1"/>
          <p:nvPr/>
        </p:nvSpPr>
        <p:spPr>
          <a:xfrm>
            <a:off x="1055400" y="4493870"/>
            <a:ext cx="2057606" cy="984885"/>
          </a:xfrm>
          <a:prstGeom prst="rect">
            <a:avLst/>
          </a:prstGeom>
          <a:noFill/>
        </p:spPr>
        <p:txBody>
          <a:bodyPr wrap="square" rtlCol="0">
            <a:spAutoFit/>
          </a:bodyPr>
          <a:lstStyle/>
          <a:p>
            <a:pPr marL="171446" indent="-171446">
              <a:buFont typeface="Arial" panose="020B0604020202020204" pitchFamily="34" charset="0"/>
              <a:buChar char="•"/>
            </a:pPr>
            <a:r>
              <a:rPr lang="en-US" sz="1000" dirty="0">
                <a:solidFill>
                  <a:prstClr val="white"/>
                </a:solidFill>
              </a:rPr>
              <a:t>Prescription Drug Analysis</a:t>
            </a:r>
          </a:p>
          <a:p>
            <a:pPr marL="171446" indent="-171446">
              <a:buFont typeface="Arial" panose="020B0604020202020204" pitchFamily="34" charset="0"/>
              <a:buChar char="•"/>
            </a:pPr>
            <a:r>
              <a:rPr lang="en-US" sz="1000" dirty="0">
                <a:solidFill>
                  <a:prstClr val="white"/>
                </a:solidFill>
              </a:rPr>
              <a:t>Medicaid Fraud</a:t>
            </a:r>
          </a:p>
          <a:p>
            <a:pPr marL="171446" indent="-171446">
              <a:buFont typeface="Arial" panose="020B0604020202020204" pitchFamily="34" charset="0"/>
              <a:buChar char="•"/>
            </a:pPr>
            <a:r>
              <a:rPr lang="en-US" sz="1000" dirty="0">
                <a:solidFill>
                  <a:prstClr val="white"/>
                </a:solidFill>
              </a:rPr>
              <a:t>Population Health</a:t>
            </a:r>
          </a:p>
          <a:p>
            <a:pPr marL="171446" indent="-171446">
              <a:buFont typeface="Arial" panose="020B0604020202020204" pitchFamily="34" charset="0"/>
              <a:buChar char="•"/>
            </a:pPr>
            <a:r>
              <a:rPr lang="en-US" sz="1000" dirty="0">
                <a:solidFill>
                  <a:prstClr val="white"/>
                </a:solidFill>
              </a:rPr>
              <a:t>Claims Analysis</a:t>
            </a:r>
          </a:p>
          <a:p>
            <a:endParaRPr lang="en-US" dirty="0">
              <a:solidFill>
                <a:srgbClr val="000000"/>
              </a:solidFill>
            </a:endParaRPr>
          </a:p>
        </p:txBody>
      </p:sp>
      <p:sp>
        <p:nvSpPr>
          <p:cNvPr id="49" name="TextBox 48"/>
          <p:cNvSpPr txBox="1"/>
          <p:nvPr/>
        </p:nvSpPr>
        <p:spPr>
          <a:xfrm>
            <a:off x="2096541" y="1776444"/>
            <a:ext cx="2057606" cy="984885"/>
          </a:xfrm>
          <a:prstGeom prst="rect">
            <a:avLst/>
          </a:prstGeom>
          <a:noFill/>
        </p:spPr>
        <p:txBody>
          <a:bodyPr wrap="square" rtlCol="0">
            <a:spAutoFit/>
          </a:bodyPr>
          <a:lstStyle/>
          <a:p>
            <a:pPr marL="171446" indent="-171446">
              <a:buFont typeface="Arial" panose="020B0604020202020204" pitchFamily="34" charset="0"/>
              <a:buChar char="•"/>
            </a:pPr>
            <a:r>
              <a:rPr lang="en-US" sz="1000" dirty="0">
                <a:solidFill>
                  <a:prstClr val="white"/>
                </a:solidFill>
              </a:rPr>
              <a:t>Social Services Fraud</a:t>
            </a:r>
          </a:p>
          <a:p>
            <a:pPr marL="171446" indent="-171446">
              <a:buFont typeface="Arial" panose="020B0604020202020204" pitchFamily="34" charset="0"/>
              <a:buChar char="•"/>
            </a:pPr>
            <a:r>
              <a:rPr lang="en-US" sz="1000" dirty="0">
                <a:solidFill>
                  <a:prstClr val="white"/>
                </a:solidFill>
              </a:rPr>
              <a:t>Eligibility Verification</a:t>
            </a:r>
          </a:p>
          <a:p>
            <a:pPr marL="171446" indent="-171446">
              <a:buFont typeface="Arial" panose="020B0604020202020204" pitchFamily="34" charset="0"/>
              <a:buChar char="•"/>
            </a:pPr>
            <a:r>
              <a:rPr lang="en-US" sz="1000" dirty="0">
                <a:solidFill>
                  <a:prstClr val="white"/>
                </a:solidFill>
              </a:rPr>
              <a:t>Child Safety/Foster Care</a:t>
            </a:r>
          </a:p>
          <a:p>
            <a:pPr marL="171446" indent="-171446">
              <a:buFont typeface="Arial" panose="020B0604020202020204" pitchFamily="34" charset="0"/>
              <a:buChar char="•"/>
            </a:pPr>
            <a:r>
              <a:rPr lang="en-US" sz="1000" dirty="0">
                <a:solidFill>
                  <a:prstClr val="white"/>
                </a:solidFill>
              </a:rPr>
              <a:t>Child Support Enforcement</a:t>
            </a:r>
          </a:p>
          <a:p>
            <a:endParaRPr lang="en-US" dirty="0">
              <a:solidFill>
                <a:srgbClr val="000000"/>
              </a:solidFill>
            </a:endParaRPr>
          </a:p>
        </p:txBody>
      </p:sp>
      <p:sp>
        <p:nvSpPr>
          <p:cNvPr id="50" name="TextBox 49"/>
          <p:cNvSpPr txBox="1"/>
          <p:nvPr/>
        </p:nvSpPr>
        <p:spPr>
          <a:xfrm>
            <a:off x="73756" y="2668014"/>
            <a:ext cx="2057606" cy="1138773"/>
          </a:xfrm>
          <a:prstGeom prst="rect">
            <a:avLst/>
          </a:prstGeom>
          <a:noFill/>
        </p:spPr>
        <p:txBody>
          <a:bodyPr wrap="square" rtlCol="0">
            <a:spAutoFit/>
          </a:bodyPr>
          <a:lstStyle/>
          <a:p>
            <a:pPr marL="171446" indent="-171446">
              <a:buFont typeface="Arial" panose="020B0604020202020204" pitchFamily="34" charset="0"/>
              <a:buChar char="•"/>
            </a:pPr>
            <a:r>
              <a:rPr lang="en-US" sz="1000" dirty="0">
                <a:solidFill>
                  <a:prstClr val="white"/>
                </a:solidFill>
              </a:rPr>
              <a:t>Offender Management</a:t>
            </a:r>
          </a:p>
          <a:p>
            <a:pPr marL="171446" indent="-171446">
              <a:buFont typeface="Arial" panose="020B0604020202020204" pitchFamily="34" charset="0"/>
              <a:buChar char="•"/>
            </a:pPr>
            <a:r>
              <a:rPr lang="en-US" sz="1000" dirty="0">
                <a:solidFill>
                  <a:prstClr val="white"/>
                </a:solidFill>
              </a:rPr>
              <a:t>Intelligence/Investigations</a:t>
            </a:r>
          </a:p>
          <a:p>
            <a:pPr marL="171446" indent="-171446">
              <a:buFont typeface="Arial" panose="020B0604020202020204" pitchFamily="34" charset="0"/>
              <a:buChar char="•"/>
            </a:pPr>
            <a:r>
              <a:rPr lang="en-US" sz="1000" dirty="0">
                <a:solidFill>
                  <a:prstClr val="white"/>
                </a:solidFill>
              </a:rPr>
              <a:t>Juvenile Risk and Needs</a:t>
            </a:r>
          </a:p>
          <a:p>
            <a:pPr marL="171446" indent="-171446">
              <a:buFont typeface="Arial" panose="020B0604020202020204" pitchFamily="34" charset="0"/>
              <a:buChar char="•"/>
            </a:pPr>
            <a:r>
              <a:rPr lang="en-US" sz="1000" dirty="0">
                <a:solidFill>
                  <a:prstClr val="white"/>
                </a:solidFill>
              </a:rPr>
              <a:t>Recidivism</a:t>
            </a:r>
          </a:p>
          <a:p>
            <a:pPr marL="171446" indent="-171446">
              <a:buFont typeface="Arial" panose="020B0604020202020204" pitchFamily="34" charset="0"/>
              <a:buChar char="•"/>
            </a:pPr>
            <a:r>
              <a:rPr lang="en-US" sz="1000" dirty="0">
                <a:solidFill>
                  <a:prstClr val="white"/>
                </a:solidFill>
              </a:rPr>
              <a:t>Cybersecurity</a:t>
            </a:r>
          </a:p>
          <a:p>
            <a:endParaRPr lang="en-US" dirty="0">
              <a:solidFill>
                <a:srgbClr val="000000"/>
              </a:solidFill>
            </a:endParaRPr>
          </a:p>
        </p:txBody>
      </p:sp>
      <p:sp>
        <p:nvSpPr>
          <p:cNvPr id="51" name="TextBox 50"/>
          <p:cNvSpPr txBox="1"/>
          <p:nvPr/>
        </p:nvSpPr>
        <p:spPr>
          <a:xfrm>
            <a:off x="0" y="308465"/>
            <a:ext cx="9124767" cy="584775"/>
          </a:xfrm>
          <a:prstGeom prst="rect">
            <a:avLst/>
          </a:prstGeom>
          <a:noFill/>
        </p:spPr>
        <p:txBody>
          <a:bodyPr wrap="square" rtlCol="0">
            <a:spAutoFit/>
          </a:bodyPr>
          <a:lstStyle/>
          <a:p>
            <a:pPr algn="ctr"/>
            <a:r>
              <a:rPr lang="en-US" sz="3200" dirty="0" smtClean="0">
                <a:solidFill>
                  <a:schemeClr val="bg1"/>
                </a:solidFill>
              </a:rPr>
              <a:t>Broader  Understanding – Greater Impact</a:t>
            </a:r>
            <a:endParaRPr lang="en-US" sz="3200" dirty="0">
              <a:solidFill>
                <a:schemeClr val="bg1"/>
              </a:solidFill>
            </a:endParaRPr>
          </a:p>
        </p:txBody>
      </p:sp>
    </p:spTree>
    <p:extLst>
      <p:ext uri="{BB962C8B-B14F-4D97-AF65-F5344CB8AC3E}">
        <p14:creationId xmlns:p14="http://schemas.microsoft.com/office/powerpoint/2010/main" val="39155075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1816" y="2050557"/>
            <a:ext cx="1194197" cy="2906316"/>
          </a:xfrm>
          <a:prstGeom prst="roundRect">
            <a:avLst/>
          </a:prstGeom>
          <a:solidFill>
            <a:srgbClr val="5BCAF1">
              <a:lumMod val="20000"/>
              <a:lumOff val="80000"/>
            </a:srgbClr>
          </a:solidFill>
          <a:ln w="26425" cap="flat" cmpd="sng" algn="ctr">
            <a:noFill/>
            <a:prstDash val="solid"/>
          </a:ln>
          <a:effectLst/>
        </p:spPr>
        <p:txBody>
          <a:bodyPr lIns="91440" tIns="45720" rIns="91440" bIns="45720" anchor="ctr"/>
          <a:lstStyle/>
          <a:p>
            <a:pPr algn="ctr">
              <a:defRPr/>
            </a:pPr>
            <a:endParaRPr lang="en-US" kern="0" dirty="0">
              <a:solidFill>
                <a:srgbClr val="007DC3"/>
              </a:solidFill>
              <a:latin typeface="Arial"/>
            </a:endParaRPr>
          </a:p>
        </p:txBody>
      </p:sp>
      <p:sp>
        <p:nvSpPr>
          <p:cNvPr id="3" name="TextBox 2"/>
          <p:cNvSpPr txBox="1">
            <a:spLocks noChangeArrowheads="1"/>
          </p:cNvSpPr>
          <p:nvPr/>
        </p:nvSpPr>
        <p:spPr bwMode="auto">
          <a:xfrm>
            <a:off x="241809" y="4341320"/>
            <a:ext cx="13215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050" b="1">
                <a:solidFill>
                  <a:srgbClr val="007DC3"/>
                </a:solidFill>
                <a:latin typeface="Arial" panose="020B0604020202020204" pitchFamily="34" charset="0"/>
              </a:rPr>
              <a:t>OPERATIONAL </a:t>
            </a:r>
          </a:p>
          <a:p>
            <a:pPr algn="ctr" eaLnBrk="1" hangingPunct="1">
              <a:lnSpc>
                <a:spcPct val="100000"/>
              </a:lnSpc>
              <a:spcBef>
                <a:spcPct val="0"/>
              </a:spcBef>
              <a:buFontTx/>
              <a:buNone/>
            </a:pPr>
            <a:r>
              <a:rPr lang="en-US" altLang="en-US" sz="1050" b="1">
                <a:solidFill>
                  <a:srgbClr val="007DC3"/>
                </a:solidFill>
                <a:latin typeface="Arial" panose="020B0604020202020204" pitchFamily="34" charset="0"/>
              </a:rPr>
              <a:t>DATA </a:t>
            </a:r>
          </a:p>
          <a:p>
            <a:pPr algn="ctr" eaLnBrk="1" hangingPunct="1">
              <a:lnSpc>
                <a:spcPct val="100000"/>
              </a:lnSpc>
              <a:spcBef>
                <a:spcPct val="0"/>
              </a:spcBef>
              <a:buFontTx/>
              <a:buNone/>
            </a:pPr>
            <a:r>
              <a:rPr lang="en-US" altLang="en-US" sz="1050" b="1">
                <a:solidFill>
                  <a:srgbClr val="007DC3"/>
                </a:solidFill>
                <a:latin typeface="Arial" panose="020B0604020202020204" pitchFamily="34" charset="0"/>
              </a:rPr>
              <a:t>ENVIRONMENT</a:t>
            </a:r>
          </a:p>
        </p:txBody>
      </p:sp>
      <p:grpSp>
        <p:nvGrpSpPr>
          <p:cNvPr id="4" name="Group 3"/>
          <p:cNvGrpSpPr>
            <a:grpSpLocks/>
          </p:cNvGrpSpPr>
          <p:nvPr/>
        </p:nvGrpSpPr>
        <p:grpSpPr bwMode="auto">
          <a:xfrm>
            <a:off x="408496" y="2142236"/>
            <a:ext cx="714375" cy="506015"/>
            <a:chOff x="1067030" y="1251284"/>
            <a:chExt cx="952559" cy="674699"/>
          </a:xfrm>
        </p:grpSpPr>
        <p:pic>
          <p:nvPicPr>
            <p:cNvPr id="5"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7030" y="1251284"/>
              <a:ext cx="524432" cy="3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6476" y="1339919"/>
              <a:ext cx="613113"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4063" y="1464217"/>
              <a:ext cx="738380" cy="46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9972" y="2772077"/>
            <a:ext cx="536972"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6115" y="3266186"/>
            <a:ext cx="39886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6659" y="3444780"/>
            <a:ext cx="25479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1434" y="3560270"/>
            <a:ext cx="25479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tream_LC_STORAG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209" y="3906742"/>
            <a:ext cx="102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08684" y="2601817"/>
            <a:ext cx="67508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5206" y="2811368"/>
            <a:ext cx="70485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05137" y="3385248"/>
            <a:ext cx="9858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1543673" y="3440016"/>
            <a:ext cx="520926" cy="0"/>
          </a:xfrm>
          <a:prstGeom prst="straightConnector1">
            <a:avLst/>
          </a:prstGeom>
          <a:ln w="111125">
            <a:tailEnd type="triangle"/>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602694" y="1908874"/>
            <a:ext cx="2187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7DC3"/>
                </a:solidFill>
                <a:latin typeface="Arial" panose="020B0604020202020204" pitchFamily="34" charset="0"/>
              </a:rPr>
              <a:t>OUTPUTS </a:t>
            </a:r>
          </a:p>
        </p:txBody>
      </p:sp>
      <p:cxnSp>
        <p:nvCxnSpPr>
          <p:cNvPr id="18" name="Straight Arrow Connector 17"/>
          <p:cNvCxnSpPr/>
          <p:nvPr/>
        </p:nvCxnSpPr>
        <p:spPr>
          <a:xfrm>
            <a:off x="3529237" y="3444779"/>
            <a:ext cx="520926" cy="0"/>
          </a:xfrm>
          <a:prstGeom prst="straightConnector1">
            <a:avLst/>
          </a:prstGeom>
          <a:ln w="111125">
            <a:tailEnd type="triangle"/>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nvGrpSpPr>
          <p:cNvPr id="19" name="Group 18"/>
          <p:cNvGrpSpPr>
            <a:grpSpLocks/>
          </p:cNvGrpSpPr>
          <p:nvPr/>
        </p:nvGrpSpPr>
        <p:grpSpPr bwMode="auto">
          <a:xfrm>
            <a:off x="4050619" y="2580386"/>
            <a:ext cx="1877615" cy="1760934"/>
            <a:chOff x="6168291" y="2111623"/>
            <a:chExt cx="2503493" cy="2348341"/>
          </a:xfrm>
        </p:grpSpPr>
        <p:pic>
          <p:nvPicPr>
            <p:cNvPr id="20" name="Picture 19"/>
            <p:cNvPicPr>
              <a:picLocks noChangeAspect="1"/>
            </p:cNvPicPr>
            <p:nvPr/>
          </p:nvPicPr>
          <p:blipFill>
            <a:blip r:embed="rId13"/>
            <a:stretch>
              <a:fillRect/>
            </a:stretch>
          </p:blipFill>
          <p:spPr>
            <a:xfrm>
              <a:off x="6217503" y="2111623"/>
              <a:ext cx="2347919" cy="2348341"/>
            </a:xfrm>
            <a:prstGeom prst="rect">
              <a:avLst/>
            </a:prstGeom>
            <a:effectLst>
              <a:outerShdw blurRad="50800" sx="101000" sy="101000" algn="ctr" rotWithShape="0">
                <a:prstClr val="black">
                  <a:alpha val="30000"/>
                </a:prstClr>
              </a:outerShdw>
            </a:effectLst>
          </p:spPr>
        </p:pic>
        <p:sp>
          <p:nvSpPr>
            <p:cNvPr id="21" name="TextBox 5"/>
            <p:cNvSpPr txBox="1">
              <a:spLocks noChangeArrowheads="1"/>
            </p:cNvSpPr>
            <p:nvPr/>
          </p:nvSpPr>
          <p:spPr bwMode="auto">
            <a:xfrm>
              <a:off x="6781813" y="2993249"/>
              <a:ext cx="1399142" cy="40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a:solidFill>
                    <a:schemeClr val="bg1"/>
                  </a:solidFill>
                </a:rPr>
                <a:t>ANALYTICS</a:t>
              </a:r>
            </a:p>
          </p:txBody>
        </p:sp>
        <p:sp>
          <p:nvSpPr>
            <p:cNvPr id="22" name="TextBox 55"/>
            <p:cNvSpPr txBox="1">
              <a:spLocks noChangeArrowheads="1"/>
            </p:cNvSpPr>
            <p:nvPr/>
          </p:nvSpPr>
          <p:spPr bwMode="auto">
            <a:xfrm rot="20038259">
              <a:off x="6736696" y="2217518"/>
              <a:ext cx="1139230" cy="3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a:solidFill>
                    <a:schemeClr val="bg1"/>
                  </a:solidFill>
                </a:rPr>
                <a:t>RULES</a:t>
              </a:r>
            </a:p>
          </p:txBody>
        </p:sp>
        <p:sp>
          <p:nvSpPr>
            <p:cNvPr id="23" name="TextBox 56"/>
            <p:cNvSpPr txBox="1">
              <a:spLocks noChangeArrowheads="1"/>
            </p:cNvSpPr>
            <p:nvPr/>
          </p:nvSpPr>
          <p:spPr bwMode="auto">
            <a:xfrm rot="2407746">
              <a:off x="7532554" y="2774947"/>
              <a:ext cx="1139230" cy="3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a:solidFill>
                    <a:schemeClr val="bg1"/>
                  </a:solidFill>
                </a:rPr>
                <a:t>ANOMALIES</a:t>
              </a:r>
            </a:p>
          </p:txBody>
        </p:sp>
        <p:sp>
          <p:nvSpPr>
            <p:cNvPr id="24" name="TextBox 57"/>
            <p:cNvSpPr txBox="1">
              <a:spLocks noChangeArrowheads="1"/>
            </p:cNvSpPr>
            <p:nvPr/>
          </p:nvSpPr>
          <p:spPr bwMode="auto">
            <a:xfrm rot="20277363">
              <a:off x="7309313" y="3691168"/>
              <a:ext cx="1139230" cy="3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a:solidFill>
                    <a:schemeClr val="bg1"/>
                  </a:solidFill>
                </a:rPr>
                <a:t>PREDICTIVE</a:t>
              </a:r>
            </a:p>
          </p:txBody>
        </p:sp>
        <p:sp>
          <p:nvSpPr>
            <p:cNvPr id="25" name="TextBox 58"/>
            <p:cNvSpPr txBox="1">
              <a:spLocks noChangeArrowheads="1"/>
            </p:cNvSpPr>
            <p:nvPr/>
          </p:nvSpPr>
          <p:spPr bwMode="auto">
            <a:xfrm rot="1852790">
              <a:off x="6168291" y="3535195"/>
              <a:ext cx="1304419" cy="3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a:solidFill>
                    <a:schemeClr val="bg1"/>
                  </a:solidFill>
                </a:rPr>
                <a:t>RELATIONSHIPS</a:t>
              </a:r>
            </a:p>
          </p:txBody>
        </p:sp>
      </p:grpSp>
      <p:sp>
        <p:nvSpPr>
          <p:cNvPr id="26" name="TextBox 25"/>
          <p:cNvSpPr txBox="1">
            <a:spLocks noChangeArrowheads="1"/>
          </p:cNvSpPr>
          <p:nvPr/>
        </p:nvSpPr>
        <p:spPr bwMode="auto">
          <a:xfrm>
            <a:off x="3935434" y="4477116"/>
            <a:ext cx="225032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92D050"/>
                </a:solidFill>
                <a:latin typeface="Arial" panose="020B0604020202020204" pitchFamily="34" charset="0"/>
              </a:rPr>
              <a:t>WHY DID IT HAPPEN</a:t>
            </a:r>
            <a:r>
              <a:rPr lang="en-US" altLang="en-US" sz="2000" b="1" dirty="0" smtClean="0">
                <a:solidFill>
                  <a:srgbClr val="92D050"/>
                </a:solidFill>
                <a:latin typeface="Arial" panose="020B0604020202020204" pitchFamily="34" charset="0"/>
              </a:rPr>
              <a:t>?</a:t>
            </a:r>
          </a:p>
          <a:p>
            <a:pPr algn="ctr" eaLnBrk="1" hangingPunct="1">
              <a:lnSpc>
                <a:spcPct val="100000"/>
              </a:lnSpc>
              <a:spcBef>
                <a:spcPct val="0"/>
              </a:spcBef>
              <a:buFontTx/>
              <a:buNone/>
            </a:pPr>
            <a:endParaRPr lang="en-US" altLang="en-US" sz="2000" b="1" dirty="0">
              <a:solidFill>
                <a:srgbClr val="92D050"/>
              </a:solidFill>
              <a:latin typeface="Arial" panose="020B0604020202020204" pitchFamily="34" charset="0"/>
            </a:endParaRPr>
          </a:p>
          <a:p>
            <a:pPr algn="ctr" eaLnBrk="1" hangingPunct="1">
              <a:lnSpc>
                <a:spcPct val="100000"/>
              </a:lnSpc>
              <a:spcBef>
                <a:spcPct val="0"/>
              </a:spcBef>
              <a:buFontTx/>
              <a:buNone/>
            </a:pPr>
            <a:r>
              <a:rPr lang="en-US" altLang="en-US" sz="2000" b="1" dirty="0">
                <a:solidFill>
                  <a:srgbClr val="92D050"/>
                </a:solidFill>
                <a:latin typeface="Arial" panose="020B0604020202020204" pitchFamily="34" charset="0"/>
              </a:rPr>
              <a:t>WHAT CAN I DO ABOUT IT?</a:t>
            </a:r>
          </a:p>
        </p:txBody>
      </p:sp>
      <p:sp>
        <p:nvSpPr>
          <p:cNvPr id="27" name="TextBox 26"/>
          <p:cNvSpPr txBox="1">
            <a:spLocks noChangeArrowheads="1"/>
          </p:cNvSpPr>
          <p:nvPr/>
        </p:nvSpPr>
        <p:spPr bwMode="auto">
          <a:xfrm>
            <a:off x="1740806" y="4087717"/>
            <a:ext cx="19300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92D050"/>
                </a:solidFill>
                <a:latin typeface="Arial" panose="020B0604020202020204" pitchFamily="34" charset="0"/>
              </a:rPr>
              <a:t>WHAT HAPPENED?</a:t>
            </a:r>
          </a:p>
        </p:txBody>
      </p:sp>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4185" y="2875875"/>
            <a:ext cx="2958704" cy="9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6478852" y="1911403"/>
            <a:ext cx="2330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7DC3"/>
                </a:solidFill>
                <a:latin typeface="Arial" panose="020B0604020202020204" pitchFamily="34" charset="0"/>
              </a:rPr>
              <a:t>OUTCOMES</a:t>
            </a:r>
          </a:p>
        </p:txBody>
      </p:sp>
      <p:sp>
        <p:nvSpPr>
          <p:cNvPr id="30" name="TextBox 29"/>
          <p:cNvSpPr txBox="1">
            <a:spLocks noChangeArrowheads="1"/>
          </p:cNvSpPr>
          <p:nvPr/>
        </p:nvSpPr>
        <p:spPr bwMode="auto">
          <a:xfrm>
            <a:off x="6265182" y="4087717"/>
            <a:ext cx="28005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92D050"/>
                </a:solidFill>
                <a:latin typeface="Arial" panose="020B0604020202020204" pitchFamily="34" charset="0"/>
              </a:rPr>
              <a:t>ACTION</a:t>
            </a:r>
          </a:p>
          <a:p>
            <a:pPr algn="ctr" eaLnBrk="1" hangingPunct="1">
              <a:lnSpc>
                <a:spcPct val="100000"/>
              </a:lnSpc>
              <a:spcBef>
                <a:spcPct val="0"/>
              </a:spcBef>
              <a:buFontTx/>
              <a:buNone/>
            </a:pPr>
            <a:r>
              <a:rPr lang="en-US" altLang="en-US" sz="2000" b="1" dirty="0">
                <a:solidFill>
                  <a:srgbClr val="92D050"/>
                </a:solidFill>
                <a:latin typeface="Arial" panose="020B0604020202020204" pitchFamily="34" charset="0"/>
              </a:rPr>
              <a:t>and</a:t>
            </a:r>
          </a:p>
          <a:p>
            <a:pPr algn="ctr" eaLnBrk="1" hangingPunct="1">
              <a:lnSpc>
                <a:spcPct val="100000"/>
              </a:lnSpc>
              <a:spcBef>
                <a:spcPct val="0"/>
              </a:spcBef>
              <a:buFontTx/>
              <a:buNone/>
            </a:pPr>
            <a:r>
              <a:rPr lang="en-US" altLang="en-US" sz="2000" b="1" dirty="0">
                <a:solidFill>
                  <a:srgbClr val="92D050"/>
                </a:solidFill>
                <a:latin typeface="Arial" panose="020B0604020202020204" pitchFamily="34" charset="0"/>
              </a:rPr>
              <a:t>IMPACT</a:t>
            </a:r>
          </a:p>
        </p:txBody>
      </p:sp>
      <p:sp>
        <p:nvSpPr>
          <p:cNvPr id="31" name="TextBox 30"/>
          <p:cNvSpPr txBox="1"/>
          <p:nvPr/>
        </p:nvSpPr>
        <p:spPr>
          <a:xfrm>
            <a:off x="0" y="308465"/>
            <a:ext cx="9124767" cy="584775"/>
          </a:xfrm>
          <a:prstGeom prst="rect">
            <a:avLst/>
          </a:prstGeom>
          <a:noFill/>
        </p:spPr>
        <p:txBody>
          <a:bodyPr wrap="square" rtlCol="0">
            <a:spAutoFit/>
          </a:bodyPr>
          <a:lstStyle/>
          <a:p>
            <a:pPr algn="ctr"/>
            <a:r>
              <a:rPr lang="en-US" sz="3200" dirty="0" smtClean="0">
                <a:solidFill>
                  <a:schemeClr val="bg1"/>
                </a:solidFill>
              </a:rPr>
              <a:t>Using Analytics – Changing Outcomes</a:t>
            </a:r>
            <a:endParaRPr lang="en-US" sz="3200" dirty="0">
              <a:solidFill>
                <a:schemeClr val="bg1"/>
              </a:solidFill>
            </a:endParaRPr>
          </a:p>
        </p:txBody>
      </p:sp>
    </p:spTree>
    <p:extLst>
      <p:ext uri="{BB962C8B-B14F-4D97-AF65-F5344CB8AC3E}">
        <p14:creationId xmlns:p14="http://schemas.microsoft.com/office/powerpoint/2010/main" val="1014652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7" grpId="0"/>
      <p:bldP spid="26" grpId="0"/>
      <p:bldP spid="27"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0450" y="1867772"/>
            <a:ext cx="5099050" cy="2585323"/>
          </a:xfrm>
          <a:prstGeom prst="rect">
            <a:avLst/>
          </a:prstGeom>
          <a:noFill/>
        </p:spPr>
        <p:txBody>
          <a:bodyPr wrap="square" rtlCol="0">
            <a:spAutoFit/>
          </a:bodyPr>
          <a:lstStyle/>
          <a:p>
            <a:r>
              <a:rPr lang="en-US" dirty="0" smtClean="0">
                <a:solidFill>
                  <a:schemeClr val="bg1"/>
                </a:solidFill>
              </a:rPr>
              <a:t>Ed Haines</a:t>
            </a:r>
          </a:p>
          <a:p>
            <a:r>
              <a:rPr lang="en-US" dirty="0" smtClean="0">
                <a:solidFill>
                  <a:schemeClr val="bg1"/>
                </a:solidFill>
              </a:rPr>
              <a:t>Senior Account Executive</a:t>
            </a:r>
          </a:p>
          <a:p>
            <a:r>
              <a:rPr lang="en-US" dirty="0" smtClean="0">
                <a:solidFill>
                  <a:schemeClr val="bg1"/>
                </a:solidFill>
                <a:hlinkClick r:id="rId2"/>
              </a:rPr>
              <a:t>Ed.Haines@sas.com</a:t>
            </a:r>
            <a:endParaRPr lang="en-US" dirty="0" smtClean="0">
              <a:solidFill>
                <a:schemeClr val="bg1"/>
              </a:solidFill>
            </a:endParaRPr>
          </a:p>
          <a:p>
            <a:r>
              <a:rPr lang="en-US" dirty="0" smtClean="0">
                <a:solidFill>
                  <a:schemeClr val="bg1"/>
                </a:solidFill>
              </a:rPr>
              <a:t>(717) 307-8186</a:t>
            </a:r>
          </a:p>
          <a:p>
            <a:endParaRPr lang="en-US" dirty="0">
              <a:solidFill>
                <a:schemeClr val="bg1"/>
              </a:solidFill>
            </a:endParaRPr>
          </a:p>
          <a:p>
            <a:r>
              <a:rPr lang="en-US" dirty="0" smtClean="0">
                <a:solidFill>
                  <a:schemeClr val="bg1"/>
                </a:solidFill>
              </a:rPr>
              <a:t>Kay Meyer</a:t>
            </a:r>
          </a:p>
          <a:p>
            <a:r>
              <a:rPr lang="en-US" dirty="0" smtClean="0">
                <a:solidFill>
                  <a:schemeClr val="bg1"/>
                </a:solidFill>
              </a:rPr>
              <a:t>Principal Industry Consultant</a:t>
            </a:r>
          </a:p>
          <a:p>
            <a:r>
              <a:rPr lang="en-US" dirty="0" smtClean="0">
                <a:solidFill>
                  <a:schemeClr val="bg1"/>
                </a:solidFill>
                <a:hlinkClick r:id="rId3"/>
              </a:rPr>
              <a:t>Kay.meyer@sas.com</a:t>
            </a:r>
            <a:endParaRPr lang="en-US" dirty="0" smtClean="0">
              <a:solidFill>
                <a:schemeClr val="bg1"/>
              </a:solidFill>
            </a:endParaRPr>
          </a:p>
          <a:p>
            <a:r>
              <a:rPr lang="en-US" dirty="0" smtClean="0">
                <a:solidFill>
                  <a:schemeClr val="bg1"/>
                </a:solidFill>
              </a:rPr>
              <a:t>(919) 531-2098</a:t>
            </a:r>
            <a:endParaRPr lang="en-US" dirty="0">
              <a:solidFill>
                <a:schemeClr val="bg1"/>
              </a:solidFill>
            </a:endParaRPr>
          </a:p>
        </p:txBody>
      </p:sp>
    </p:spTree>
    <p:extLst>
      <p:ext uri="{BB962C8B-B14F-4D97-AF65-F5344CB8AC3E}">
        <p14:creationId xmlns:p14="http://schemas.microsoft.com/office/powerpoint/2010/main" val="35634024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947"/>
            <a:ext cx="3127248" cy="769441"/>
          </a:xfrm>
        </p:spPr>
        <p:txBody>
          <a:bodyPr/>
          <a:lstStyle/>
          <a:p>
            <a:r>
              <a:rPr lang="en-US" sz="4400" dirty="0" smtClean="0"/>
              <a:t>SAS</a:t>
            </a:r>
            <a:endParaRPr lang="en-US" sz="4400" dirty="0"/>
          </a:p>
        </p:txBody>
      </p:sp>
      <p:sp>
        <p:nvSpPr>
          <p:cNvPr id="3" name="Text Placeholder 2"/>
          <p:cNvSpPr>
            <a:spLocks noGrp="1"/>
          </p:cNvSpPr>
          <p:nvPr>
            <p:ph type="body" sz="quarter" idx="11"/>
          </p:nvPr>
        </p:nvSpPr>
        <p:spPr/>
        <p:txBody>
          <a:bodyPr/>
          <a:lstStyle/>
          <a:p>
            <a:r>
              <a:rPr lang="en-US" sz="3600" dirty="0">
                <a:solidFill>
                  <a:srgbClr val="90B328"/>
                </a:solidFill>
              </a:rPr>
              <a:t>Facts &amp; Figures</a:t>
            </a:r>
          </a:p>
        </p:txBody>
      </p:sp>
      <p:sp>
        <p:nvSpPr>
          <p:cNvPr id="4" name="Content Placeholder 3"/>
          <p:cNvSpPr>
            <a:spLocks noGrp="1"/>
          </p:cNvSpPr>
          <p:nvPr>
            <p:ph sz="quarter" idx="14"/>
          </p:nvPr>
        </p:nvSpPr>
        <p:spPr/>
        <p:txBody>
          <a:bodyPr>
            <a:normAutofit/>
          </a:bodyPr>
          <a:lstStyle/>
          <a:p>
            <a:pPr defTabSz="914400"/>
            <a:endParaRPr lang="en-US" sz="2400" b="1" i="1" dirty="0" smtClean="0">
              <a:solidFill>
                <a:srgbClr val="08649C"/>
              </a:solidFill>
            </a:endParaRPr>
          </a:p>
          <a:p>
            <a:pPr defTabSz="914400">
              <a:lnSpc>
                <a:spcPct val="100000"/>
              </a:lnSpc>
            </a:pPr>
            <a:r>
              <a:rPr lang="en-US" sz="2400" b="1" i="1" dirty="0" smtClean="0">
                <a:solidFill>
                  <a:srgbClr val="08649C"/>
                </a:solidFill>
              </a:rPr>
              <a:t>SAS</a:t>
            </a:r>
            <a:r>
              <a:rPr lang="en-US" sz="2400" b="1" i="1" dirty="0">
                <a:solidFill>
                  <a:srgbClr val="08649C"/>
                </a:solidFill>
              </a:rPr>
              <a:t>, Statistical Analysis System, was born in 1976 at North Carolina State University</a:t>
            </a:r>
          </a:p>
          <a:p>
            <a:pPr defTabSz="914400">
              <a:lnSpc>
                <a:spcPct val="100000"/>
              </a:lnSpc>
            </a:pPr>
            <a:r>
              <a:rPr lang="en-US" sz="2400" b="1" i="1" dirty="0">
                <a:solidFill>
                  <a:srgbClr val="08649C"/>
                </a:solidFill>
              </a:rPr>
              <a:t>SAS was created to support agricultural experiments on crops and cows</a:t>
            </a:r>
          </a:p>
          <a:p>
            <a:pPr defTabSz="914400">
              <a:lnSpc>
                <a:spcPct val="100000"/>
              </a:lnSpc>
            </a:pPr>
            <a:r>
              <a:rPr lang="en-US" sz="2400" b="1" i="1" dirty="0">
                <a:solidFill>
                  <a:srgbClr val="08649C"/>
                </a:solidFill>
              </a:rPr>
              <a:t>40 years later, International Data Corporation ranks SAS as the market leader in Advanced Analytics</a:t>
            </a:r>
          </a:p>
          <a:p>
            <a:pPr defTabSz="914400">
              <a:lnSpc>
                <a:spcPct val="100000"/>
              </a:lnSpc>
            </a:pPr>
            <a:r>
              <a:rPr lang="en-US" sz="2400" b="1" i="1" dirty="0">
                <a:solidFill>
                  <a:srgbClr val="08649C"/>
                </a:solidFill>
              </a:rPr>
              <a:t>91 of the top 100 companies on the Fortune Global 500 list use </a:t>
            </a:r>
            <a:r>
              <a:rPr lang="en-US" sz="2400" b="1" i="1" dirty="0" smtClean="0">
                <a:solidFill>
                  <a:srgbClr val="08649C"/>
                </a:solidFill>
              </a:rPr>
              <a:t>SAS</a:t>
            </a:r>
          </a:p>
          <a:p>
            <a:pPr defTabSz="914400">
              <a:lnSpc>
                <a:spcPct val="100000"/>
              </a:lnSpc>
            </a:pPr>
            <a:r>
              <a:rPr lang="en-US" sz="2400" b="1" i="1" dirty="0">
                <a:solidFill>
                  <a:srgbClr val="08649C"/>
                </a:solidFill>
              </a:rPr>
              <a:t>SAS has 14,000 employees in 58 countries</a:t>
            </a:r>
          </a:p>
          <a:p>
            <a:pPr defTabSz="914400">
              <a:lnSpc>
                <a:spcPct val="100000"/>
              </a:lnSpc>
            </a:pPr>
            <a:r>
              <a:rPr lang="en-US" sz="2400" b="1" i="1" dirty="0" smtClean="0">
                <a:solidFill>
                  <a:srgbClr val="08649C"/>
                </a:solidFill>
              </a:rPr>
              <a:t>40 continuous years of revenue growth</a:t>
            </a:r>
            <a:endParaRPr lang="en-US" sz="2400" b="1" i="1" dirty="0">
              <a:solidFill>
                <a:srgbClr val="08649C"/>
              </a:solidFill>
            </a:endParaRPr>
          </a:p>
        </p:txBody>
      </p:sp>
      <p:sp>
        <p:nvSpPr>
          <p:cNvPr id="5" name="Text Placeholder 4"/>
          <p:cNvSpPr>
            <a:spLocks noGrp="1"/>
          </p:cNvSpPr>
          <p:nvPr>
            <p:ph type="body" sz="quarter" idx="13"/>
          </p:nvPr>
        </p:nvSpPr>
        <p:spPr>
          <a:xfrm>
            <a:off x="411480" y="1348738"/>
            <a:ext cx="2304288" cy="406265"/>
          </a:xfrm>
        </p:spPr>
        <p:txBody>
          <a:bodyPr/>
          <a:lstStyle/>
          <a:p>
            <a:pPr algn="ctr"/>
            <a:r>
              <a:rPr lang="en-US" sz="2400" dirty="0" smtClean="0"/>
              <a:t>The Story</a:t>
            </a:r>
            <a:endParaRPr lang="en-US" sz="2400" dirty="0"/>
          </a:p>
        </p:txBody>
      </p:sp>
    </p:spTree>
    <p:extLst>
      <p:ext uri="{BB962C8B-B14F-4D97-AF65-F5344CB8AC3E}">
        <p14:creationId xmlns:p14="http://schemas.microsoft.com/office/powerpoint/2010/main" val="17987712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947"/>
            <a:ext cx="3127248" cy="769441"/>
          </a:xfrm>
        </p:spPr>
        <p:txBody>
          <a:bodyPr/>
          <a:lstStyle/>
          <a:p>
            <a:r>
              <a:rPr lang="en-US" sz="4400" dirty="0"/>
              <a:t>SAS</a:t>
            </a:r>
            <a:r>
              <a:rPr lang="en-US" dirty="0" smtClean="0"/>
              <a:t> </a:t>
            </a:r>
            <a:r>
              <a:rPr lang="en-US" sz="4400" dirty="0" smtClean="0"/>
              <a:t>Software</a:t>
            </a:r>
            <a:endParaRPr lang="en-US" sz="4400" dirty="0"/>
          </a:p>
        </p:txBody>
      </p:sp>
      <p:sp>
        <p:nvSpPr>
          <p:cNvPr id="3" name="Text Placeholder 2"/>
          <p:cNvSpPr>
            <a:spLocks noGrp="1"/>
          </p:cNvSpPr>
          <p:nvPr>
            <p:ph type="body" sz="quarter" idx="11"/>
          </p:nvPr>
        </p:nvSpPr>
        <p:spPr/>
        <p:txBody>
          <a:bodyPr/>
          <a:lstStyle/>
          <a:p>
            <a:r>
              <a:rPr lang="en-US" sz="3600" dirty="0">
                <a:solidFill>
                  <a:srgbClr val="90B328"/>
                </a:solidFill>
              </a:rPr>
              <a:t>Multi-Industry</a:t>
            </a:r>
            <a:r>
              <a:rPr lang="en-US" dirty="0" smtClean="0"/>
              <a:t> </a:t>
            </a:r>
            <a:r>
              <a:rPr lang="en-US" sz="3600" dirty="0">
                <a:solidFill>
                  <a:srgbClr val="90B328"/>
                </a:solidFill>
              </a:rPr>
              <a:t>Use</a:t>
            </a:r>
          </a:p>
        </p:txBody>
      </p:sp>
      <p:sp>
        <p:nvSpPr>
          <p:cNvPr id="4" name="Content Placeholder 3"/>
          <p:cNvSpPr>
            <a:spLocks noGrp="1"/>
          </p:cNvSpPr>
          <p:nvPr>
            <p:ph sz="quarter" idx="14"/>
          </p:nvPr>
        </p:nvSpPr>
        <p:spPr/>
        <p:txBody>
          <a:bodyPr/>
          <a:lstStyle/>
          <a:p>
            <a:pPr defTabSz="914400"/>
            <a:endParaRPr lang="en-US" sz="2400" b="1" i="1" dirty="0" smtClean="0">
              <a:solidFill>
                <a:srgbClr val="08649C"/>
              </a:solidFill>
            </a:endParaRPr>
          </a:p>
          <a:p>
            <a:pPr defTabSz="914400"/>
            <a:r>
              <a:rPr lang="en-US" sz="2400" b="1" i="1" dirty="0" smtClean="0">
                <a:solidFill>
                  <a:srgbClr val="08649C"/>
                </a:solidFill>
              </a:rPr>
              <a:t>Our </a:t>
            </a:r>
            <a:r>
              <a:rPr lang="en-US" sz="2400" b="1" i="1" dirty="0">
                <a:solidFill>
                  <a:srgbClr val="08649C"/>
                </a:solidFill>
              </a:rPr>
              <a:t>software is used around the globe at more than 80,000 customer sites in 148 </a:t>
            </a:r>
            <a:r>
              <a:rPr lang="en-US" sz="2400" b="1" i="1" dirty="0" smtClean="0">
                <a:solidFill>
                  <a:srgbClr val="08649C"/>
                </a:solidFill>
              </a:rPr>
              <a:t>countries:</a:t>
            </a:r>
          </a:p>
          <a:p>
            <a:pPr marL="0" indent="0" defTabSz="914400">
              <a:buNone/>
            </a:pPr>
            <a:endParaRPr lang="en-US" sz="2400" b="1" i="1" dirty="0" smtClean="0">
              <a:solidFill>
                <a:srgbClr val="08649C"/>
              </a:solidFill>
            </a:endParaRPr>
          </a:p>
          <a:p>
            <a:pPr lvl="1" defTabSz="914400"/>
            <a:r>
              <a:rPr lang="en-US" sz="2200" b="1" i="1" dirty="0" smtClean="0">
                <a:solidFill>
                  <a:srgbClr val="08649C"/>
                </a:solidFill>
              </a:rPr>
              <a:t>Pharma uses SAS to test drugs</a:t>
            </a:r>
          </a:p>
          <a:p>
            <a:pPr marL="182880" lvl="1" indent="0" defTabSz="914400">
              <a:buNone/>
            </a:pPr>
            <a:endParaRPr lang="en-US" sz="2200" b="1" i="1" dirty="0" smtClean="0">
              <a:solidFill>
                <a:srgbClr val="08649C"/>
              </a:solidFill>
            </a:endParaRPr>
          </a:p>
          <a:p>
            <a:pPr lvl="1" defTabSz="914400"/>
            <a:r>
              <a:rPr lang="en-US" sz="2200" b="1" i="1" dirty="0" smtClean="0">
                <a:solidFill>
                  <a:srgbClr val="08649C"/>
                </a:solidFill>
              </a:rPr>
              <a:t>Hospitals use SAS </a:t>
            </a:r>
            <a:r>
              <a:rPr lang="en-US" sz="2200" b="1" i="1" dirty="0" smtClean="0">
                <a:solidFill>
                  <a:srgbClr val="08649C"/>
                </a:solidFill>
              </a:rPr>
              <a:t>to identify </a:t>
            </a:r>
            <a:r>
              <a:rPr lang="en-US" sz="2200" b="1" i="1" dirty="0" smtClean="0">
                <a:solidFill>
                  <a:srgbClr val="08649C"/>
                </a:solidFill>
              </a:rPr>
              <a:t>at-risk patients</a:t>
            </a:r>
          </a:p>
          <a:p>
            <a:pPr marL="182880" lvl="1" indent="0" defTabSz="914400">
              <a:buNone/>
            </a:pPr>
            <a:endParaRPr lang="en-US" sz="2200" b="1" i="1" dirty="0" smtClean="0">
              <a:solidFill>
                <a:srgbClr val="08649C"/>
              </a:solidFill>
            </a:endParaRPr>
          </a:p>
          <a:p>
            <a:pPr lvl="1" defTabSz="914400"/>
            <a:r>
              <a:rPr lang="en-US" sz="2200" b="1" i="1" dirty="0" smtClean="0">
                <a:solidFill>
                  <a:srgbClr val="08649C"/>
                </a:solidFill>
              </a:rPr>
              <a:t>Military uses SAS to optimize logistics</a:t>
            </a:r>
          </a:p>
          <a:p>
            <a:pPr marL="182880" lvl="1" indent="0" defTabSz="914400">
              <a:buNone/>
            </a:pPr>
            <a:endParaRPr lang="en-US" sz="2200" b="1" i="1" dirty="0" smtClean="0">
              <a:solidFill>
                <a:srgbClr val="08649C"/>
              </a:solidFill>
            </a:endParaRPr>
          </a:p>
          <a:p>
            <a:pPr lvl="1" defTabSz="914400"/>
            <a:r>
              <a:rPr lang="en-US" sz="2200" b="1" i="1" dirty="0" smtClean="0">
                <a:solidFill>
                  <a:srgbClr val="08649C"/>
                </a:solidFill>
              </a:rPr>
              <a:t>Banks use SAS against credit card fraud</a:t>
            </a:r>
          </a:p>
          <a:p>
            <a:pPr marL="182880" lvl="1" indent="0" defTabSz="914400">
              <a:buNone/>
            </a:pPr>
            <a:endParaRPr lang="en-US" sz="2200" b="1" i="1" dirty="0" smtClean="0">
              <a:solidFill>
                <a:srgbClr val="08649C"/>
              </a:solidFill>
            </a:endParaRPr>
          </a:p>
          <a:p>
            <a:pPr lvl="1" defTabSz="914400"/>
            <a:r>
              <a:rPr lang="en-US" sz="2200" b="1" i="1" dirty="0" smtClean="0">
                <a:solidFill>
                  <a:srgbClr val="08649C"/>
                </a:solidFill>
              </a:rPr>
              <a:t>Governments use SAS for fraud detection</a:t>
            </a:r>
            <a:endParaRPr lang="en-US" sz="2200" b="1" i="1" dirty="0">
              <a:solidFill>
                <a:srgbClr val="08649C"/>
              </a:solidFill>
            </a:endParaRPr>
          </a:p>
          <a:p>
            <a:endParaRPr lang="en-US" dirty="0"/>
          </a:p>
        </p:txBody>
      </p:sp>
      <p:sp>
        <p:nvSpPr>
          <p:cNvPr id="5" name="Text Placeholder 4"/>
          <p:cNvSpPr>
            <a:spLocks noGrp="1"/>
          </p:cNvSpPr>
          <p:nvPr>
            <p:ph type="body" sz="quarter" idx="13"/>
          </p:nvPr>
        </p:nvSpPr>
        <p:spPr>
          <a:xfrm>
            <a:off x="411480" y="1348738"/>
            <a:ext cx="2304288" cy="722955"/>
          </a:xfrm>
        </p:spPr>
        <p:txBody>
          <a:bodyPr/>
          <a:lstStyle/>
          <a:p>
            <a:pPr algn="ctr"/>
            <a:r>
              <a:rPr lang="en-US" sz="2400" dirty="0" smtClean="0"/>
              <a:t> Solving Problems</a:t>
            </a:r>
            <a:endParaRPr lang="en-US" sz="2400" dirty="0"/>
          </a:p>
        </p:txBody>
      </p:sp>
    </p:spTree>
    <p:extLst>
      <p:ext uri="{BB962C8B-B14F-4D97-AF65-F5344CB8AC3E}">
        <p14:creationId xmlns:p14="http://schemas.microsoft.com/office/powerpoint/2010/main" val="39198728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947"/>
            <a:ext cx="3127248" cy="769441"/>
          </a:xfrm>
        </p:spPr>
        <p:txBody>
          <a:bodyPr/>
          <a:lstStyle/>
          <a:p>
            <a:r>
              <a:rPr lang="en-US" sz="4400" dirty="0"/>
              <a:t>COPA</a:t>
            </a:r>
          </a:p>
        </p:txBody>
      </p:sp>
      <p:sp>
        <p:nvSpPr>
          <p:cNvPr id="3" name="Text Placeholder 2"/>
          <p:cNvSpPr>
            <a:spLocks noGrp="1"/>
          </p:cNvSpPr>
          <p:nvPr>
            <p:ph type="body" sz="quarter" idx="11"/>
          </p:nvPr>
        </p:nvSpPr>
        <p:spPr/>
        <p:txBody>
          <a:bodyPr/>
          <a:lstStyle/>
          <a:p>
            <a:r>
              <a:rPr lang="en-US" sz="3600" dirty="0" smtClean="0">
                <a:solidFill>
                  <a:srgbClr val="90B328"/>
                </a:solidFill>
              </a:rPr>
              <a:t>SAS </a:t>
            </a:r>
            <a:r>
              <a:rPr lang="en-US" sz="3600" dirty="0">
                <a:solidFill>
                  <a:srgbClr val="90B328"/>
                </a:solidFill>
              </a:rPr>
              <a:t>Analytics in Action</a:t>
            </a:r>
          </a:p>
        </p:txBody>
      </p:sp>
      <p:sp>
        <p:nvSpPr>
          <p:cNvPr id="4" name="Content Placeholder 3"/>
          <p:cNvSpPr>
            <a:spLocks noGrp="1"/>
          </p:cNvSpPr>
          <p:nvPr>
            <p:ph sz="quarter" idx="14"/>
          </p:nvPr>
        </p:nvSpPr>
        <p:spPr/>
        <p:txBody>
          <a:bodyPr>
            <a:normAutofit lnSpcReduction="10000"/>
          </a:bodyPr>
          <a:lstStyle/>
          <a:p>
            <a:pPr marL="0" indent="0" defTabSz="914400">
              <a:buNone/>
            </a:pPr>
            <a:endParaRPr lang="en-US" sz="2400" b="1" i="1" dirty="0" smtClean="0">
              <a:solidFill>
                <a:srgbClr val="08649C"/>
              </a:solidFill>
            </a:endParaRPr>
          </a:p>
          <a:p>
            <a:pPr marL="0" indent="0" defTabSz="914400">
              <a:buNone/>
            </a:pPr>
            <a:r>
              <a:rPr lang="en-US" sz="2400" b="1" i="1" dirty="0" smtClean="0">
                <a:solidFill>
                  <a:srgbClr val="08649C"/>
                </a:solidFill>
              </a:rPr>
              <a:t>Examples </a:t>
            </a:r>
            <a:r>
              <a:rPr lang="en-US" sz="2400" b="1" i="1" dirty="0">
                <a:solidFill>
                  <a:srgbClr val="08649C"/>
                </a:solidFill>
              </a:rPr>
              <a:t>include</a:t>
            </a:r>
            <a:r>
              <a:rPr lang="en-US" sz="2400" b="1" i="1" dirty="0" smtClean="0">
                <a:solidFill>
                  <a:srgbClr val="08649C"/>
                </a:solidFill>
              </a:rPr>
              <a:t>:</a:t>
            </a:r>
          </a:p>
          <a:p>
            <a:pPr marL="0" indent="0" defTabSz="914400">
              <a:buNone/>
            </a:pPr>
            <a:endParaRPr lang="en-US" sz="2400" b="1" i="1" dirty="0">
              <a:solidFill>
                <a:srgbClr val="08649C"/>
              </a:solidFill>
            </a:endParaRPr>
          </a:p>
          <a:p>
            <a:pPr lvl="1" defTabSz="914400"/>
            <a:r>
              <a:rPr lang="en-US" sz="2200" b="1" i="1" dirty="0" smtClean="0">
                <a:solidFill>
                  <a:srgbClr val="08649C"/>
                </a:solidFill>
              </a:rPr>
              <a:t>Patient Safety Authority </a:t>
            </a:r>
            <a:r>
              <a:rPr lang="en-US" sz="2200" b="1" i="1" dirty="0">
                <a:solidFill>
                  <a:srgbClr val="08649C"/>
                </a:solidFill>
              </a:rPr>
              <a:t>uses SAS to identify patient safety </a:t>
            </a:r>
            <a:r>
              <a:rPr lang="en-US" sz="2200" b="1" i="1" dirty="0" smtClean="0">
                <a:solidFill>
                  <a:srgbClr val="08649C"/>
                </a:solidFill>
              </a:rPr>
              <a:t>incidents in over 400 health care institutions</a:t>
            </a:r>
          </a:p>
          <a:p>
            <a:pPr marL="182880" lvl="1" indent="0" defTabSz="914400">
              <a:buNone/>
            </a:pPr>
            <a:endParaRPr lang="en-US" sz="2200" b="1" i="1" dirty="0">
              <a:solidFill>
                <a:srgbClr val="08649C"/>
              </a:solidFill>
            </a:endParaRPr>
          </a:p>
          <a:p>
            <a:pPr lvl="1" defTabSz="914400"/>
            <a:r>
              <a:rPr lang="en-US" sz="2200" b="1" i="1" dirty="0" smtClean="0">
                <a:solidFill>
                  <a:srgbClr val="08649C"/>
                </a:solidFill>
              </a:rPr>
              <a:t>PA State Police </a:t>
            </a:r>
            <a:r>
              <a:rPr lang="en-US" sz="2200" b="1" i="1" dirty="0" smtClean="0">
                <a:solidFill>
                  <a:srgbClr val="08649C"/>
                </a:solidFill>
              </a:rPr>
              <a:t>uses </a:t>
            </a:r>
            <a:r>
              <a:rPr lang="en-US" sz="2200" b="1" i="1" dirty="0">
                <a:solidFill>
                  <a:srgbClr val="08649C"/>
                </a:solidFill>
              </a:rPr>
              <a:t>SAS to manage </a:t>
            </a:r>
            <a:r>
              <a:rPr lang="en-US" sz="2200" b="1" i="1" dirty="0" smtClean="0">
                <a:solidFill>
                  <a:srgbClr val="08649C"/>
                </a:solidFill>
              </a:rPr>
              <a:t>intelligence in the Criminal Intelligence Center</a:t>
            </a:r>
          </a:p>
          <a:p>
            <a:pPr marL="182880" lvl="1" indent="0" defTabSz="914400">
              <a:buNone/>
            </a:pPr>
            <a:endParaRPr lang="en-US" sz="2200" b="1" i="1" dirty="0">
              <a:solidFill>
                <a:srgbClr val="08649C"/>
              </a:solidFill>
            </a:endParaRPr>
          </a:p>
          <a:p>
            <a:pPr lvl="1" defTabSz="914400"/>
            <a:r>
              <a:rPr lang="en-US" sz="2200" b="1" i="1" dirty="0" smtClean="0">
                <a:solidFill>
                  <a:srgbClr val="08649C"/>
                </a:solidFill>
              </a:rPr>
              <a:t>Department of Education uses </a:t>
            </a:r>
            <a:r>
              <a:rPr lang="en-US" sz="2200" b="1" i="1" dirty="0">
                <a:solidFill>
                  <a:srgbClr val="08649C"/>
                </a:solidFill>
              </a:rPr>
              <a:t>SAS for </a:t>
            </a:r>
            <a:r>
              <a:rPr lang="en-US" sz="2200" b="1" i="1" dirty="0" smtClean="0">
                <a:solidFill>
                  <a:srgbClr val="08649C"/>
                </a:solidFill>
              </a:rPr>
              <a:t>the PA Value-Added Assessment System to determine educational growth for over one million students</a:t>
            </a:r>
          </a:p>
          <a:p>
            <a:pPr lvl="1" defTabSz="914400"/>
            <a:endParaRPr lang="en-US" sz="2200" b="1" i="1" dirty="0">
              <a:solidFill>
                <a:srgbClr val="08649C"/>
              </a:solidFill>
            </a:endParaRPr>
          </a:p>
          <a:p>
            <a:pPr lvl="1" defTabSz="914400"/>
            <a:r>
              <a:rPr lang="en-US" sz="2200" b="1" i="1" dirty="0">
                <a:solidFill>
                  <a:srgbClr val="08649C"/>
                </a:solidFill>
              </a:rPr>
              <a:t>WIC uses SAS for its financial </a:t>
            </a:r>
            <a:r>
              <a:rPr lang="en-US" sz="2200" b="1" i="1" dirty="0" smtClean="0">
                <a:solidFill>
                  <a:srgbClr val="08649C"/>
                </a:solidFill>
              </a:rPr>
              <a:t>management of nearly $300M in WIC funding</a:t>
            </a:r>
            <a:endParaRPr lang="en-US" sz="2200" b="1" i="1" dirty="0">
              <a:solidFill>
                <a:srgbClr val="08649C"/>
              </a:solidFill>
            </a:endParaRPr>
          </a:p>
          <a:p>
            <a:endParaRPr lang="en-US" dirty="0"/>
          </a:p>
        </p:txBody>
      </p:sp>
      <p:sp>
        <p:nvSpPr>
          <p:cNvPr id="5" name="Text Placeholder 4"/>
          <p:cNvSpPr>
            <a:spLocks noGrp="1"/>
          </p:cNvSpPr>
          <p:nvPr>
            <p:ph type="body" sz="quarter" idx="13"/>
          </p:nvPr>
        </p:nvSpPr>
        <p:spPr>
          <a:xfrm>
            <a:off x="411480" y="1348738"/>
            <a:ext cx="2417064" cy="722955"/>
          </a:xfrm>
        </p:spPr>
        <p:txBody>
          <a:bodyPr/>
          <a:lstStyle/>
          <a:p>
            <a:pPr algn="ctr"/>
            <a:r>
              <a:rPr lang="en-US" sz="2400" dirty="0"/>
              <a:t>16 Different</a:t>
            </a:r>
            <a:r>
              <a:rPr lang="en-US" dirty="0" smtClean="0"/>
              <a:t> </a:t>
            </a:r>
            <a:r>
              <a:rPr lang="en-US" sz="2400" dirty="0"/>
              <a:t>Agencies</a:t>
            </a:r>
          </a:p>
        </p:txBody>
      </p:sp>
    </p:spTree>
    <p:extLst>
      <p:ext uri="{BB962C8B-B14F-4D97-AF65-F5344CB8AC3E}">
        <p14:creationId xmlns:p14="http://schemas.microsoft.com/office/powerpoint/2010/main" val="19360817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399" y="1516758"/>
            <a:ext cx="7184571" cy="5632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solidFill>
                  <a:schemeClr val="bg1"/>
                </a:solidFill>
              </a:rPr>
              <a:t>Financial Forecasting and Management</a:t>
            </a:r>
          </a:p>
          <a:p>
            <a:pPr marL="285750" indent="-285750">
              <a:lnSpc>
                <a:spcPct val="150000"/>
              </a:lnSpc>
              <a:buFont typeface="Arial" panose="020B0604020202020204" pitchFamily="34" charset="0"/>
              <a:buChar char="•"/>
            </a:pPr>
            <a:r>
              <a:rPr lang="en-US" sz="2400" dirty="0" smtClean="0">
                <a:solidFill>
                  <a:schemeClr val="bg1"/>
                </a:solidFill>
              </a:rPr>
              <a:t>Fraud, Waste and Abuse Detection</a:t>
            </a:r>
          </a:p>
          <a:p>
            <a:pPr marL="285750" indent="-285750">
              <a:lnSpc>
                <a:spcPct val="150000"/>
              </a:lnSpc>
              <a:buFont typeface="Arial" panose="020B0604020202020204" pitchFamily="34" charset="0"/>
              <a:buChar char="•"/>
            </a:pPr>
            <a:r>
              <a:rPr lang="en-US" sz="2400" dirty="0" smtClean="0">
                <a:solidFill>
                  <a:schemeClr val="bg1"/>
                </a:solidFill>
              </a:rPr>
              <a:t>Healthcare Cost and Quality of Care</a:t>
            </a:r>
          </a:p>
          <a:p>
            <a:pPr marL="285750" indent="-285750">
              <a:lnSpc>
                <a:spcPct val="150000"/>
              </a:lnSpc>
              <a:buFont typeface="Arial" panose="020B0604020202020204" pitchFamily="34" charset="0"/>
              <a:buChar char="•"/>
            </a:pPr>
            <a:r>
              <a:rPr lang="en-US" sz="2400" dirty="0" smtClean="0">
                <a:solidFill>
                  <a:schemeClr val="bg1"/>
                </a:solidFill>
              </a:rPr>
              <a:t>Transportation Planning </a:t>
            </a:r>
          </a:p>
          <a:p>
            <a:pPr marL="285750" indent="-285750">
              <a:lnSpc>
                <a:spcPct val="150000"/>
              </a:lnSpc>
              <a:buFont typeface="Arial" panose="020B0604020202020204" pitchFamily="34" charset="0"/>
              <a:buChar char="•"/>
            </a:pPr>
            <a:r>
              <a:rPr lang="en-US" sz="2400" dirty="0" smtClean="0">
                <a:solidFill>
                  <a:schemeClr val="bg1"/>
                </a:solidFill>
              </a:rPr>
              <a:t>Social  Service Program Coordination and Oversight</a:t>
            </a:r>
          </a:p>
          <a:p>
            <a:pPr marL="285750" indent="-285750">
              <a:lnSpc>
                <a:spcPct val="150000"/>
              </a:lnSpc>
              <a:buFont typeface="Arial" panose="020B0604020202020204" pitchFamily="34" charset="0"/>
              <a:buChar char="•"/>
            </a:pPr>
            <a:r>
              <a:rPr lang="en-US" sz="2400" dirty="0">
                <a:solidFill>
                  <a:schemeClr val="bg1"/>
                </a:solidFill>
              </a:rPr>
              <a:t>Criminal Justice and Public </a:t>
            </a:r>
            <a:r>
              <a:rPr lang="en-US" sz="2400" dirty="0" smtClean="0">
                <a:solidFill>
                  <a:schemeClr val="bg1"/>
                </a:solidFill>
              </a:rPr>
              <a:t>Safety</a:t>
            </a:r>
          </a:p>
          <a:p>
            <a:pPr marL="285750" indent="-285750">
              <a:lnSpc>
                <a:spcPct val="150000"/>
              </a:lnSpc>
              <a:buFont typeface="Arial" panose="020B0604020202020204" pitchFamily="34" charset="0"/>
              <a:buChar char="•"/>
            </a:pPr>
            <a:r>
              <a:rPr lang="en-US" sz="2400" dirty="0" smtClean="0">
                <a:solidFill>
                  <a:schemeClr val="bg1"/>
                </a:solidFill>
              </a:rPr>
              <a:t>Inventory and Facilities Management</a:t>
            </a:r>
          </a:p>
          <a:p>
            <a:pPr marL="285750" indent="-285750">
              <a:lnSpc>
                <a:spcPct val="150000"/>
              </a:lnSpc>
              <a:buFont typeface="Arial" panose="020B0604020202020204" pitchFamily="34" charset="0"/>
              <a:buChar char="•"/>
            </a:pPr>
            <a:r>
              <a:rPr lang="en-US" sz="2400" dirty="0" smtClean="0">
                <a:solidFill>
                  <a:schemeClr val="bg1"/>
                </a:solidFill>
              </a:rPr>
              <a:t>Open Data and  Transparency</a:t>
            </a:r>
            <a:endParaRPr lang="en-US" sz="2400" dirty="0">
              <a:solidFill>
                <a:schemeClr val="bg1"/>
              </a:solidFill>
            </a:endParaRPr>
          </a:p>
          <a:p>
            <a:pPr marL="285750" indent="-285750">
              <a:buFont typeface="Arial" panose="020B0604020202020204" pitchFamily="34" charset="0"/>
              <a:buChar char="•"/>
            </a:pPr>
            <a:endParaRPr lang="en-US" sz="2400" dirty="0" smtClean="0">
              <a:solidFill>
                <a:schemeClr val="bg1"/>
              </a:solidFill>
            </a:endParaRPr>
          </a:p>
          <a:p>
            <a:pPr marL="285750" indent="-285750">
              <a:buFont typeface="Arial" panose="020B0604020202020204" pitchFamily="34" charset="0"/>
              <a:buChar char="•"/>
            </a:pPr>
            <a:endParaRPr lang="en-US" sz="2400" dirty="0" smtClean="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16" name="Title 1"/>
          <p:cNvSpPr txBox="1">
            <a:spLocks/>
          </p:cNvSpPr>
          <p:nvPr/>
        </p:nvSpPr>
        <p:spPr>
          <a:xfrm>
            <a:off x="283029" y="735206"/>
            <a:ext cx="8860971" cy="1021038"/>
          </a:xfrm>
          <a:prstGeom prst="rect">
            <a:avLst/>
          </a:prstGeom>
        </p:spPr>
        <p:txBody>
          <a:bodyPr/>
          <a:lstStyle>
            <a:lvl1pPr algn="r" defTabSz="182880" rtl="0" eaLnBrk="1" latinLnBrk="0" hangingPunct="1">
              <a:spcBef>
                <a:spcPct val="0"/>
              </a:spcBef>
              <a:buNone/>
              <a:defRPr sz="1600" kern="1200" cap="all" baseline="0">
                <a:solidFill>
                  <a:schemeClr val="accent3"/>
                </a:solidFill>
                <a:latin typeface="+mj-lt"/>
                <a:ea typeface="+mj-ea"/>
                <a:cs typeface="+mj-cs"/>
              </a:defRPr>
            </a:lvl1pPr>
          </a:lstStyle>
          <a:p>
            <a:pPr algn="l"/>
            <a:r>
              <a:rPr lang="en-US" sz="3200" dirty="0" smtClean="0">
                <a:solidFill>
                  <a:srgbClr val="92D050"/>
                </a:solidFill>
              </a:rPr>
              <a:t>Government  Efficiency through Analytics</a:t>
            </a:r>
            <a:endParaRPr lang="en-US" sz="3200" dirty="0">
              <a:solidFill>
                <a:srgbClr val="92D050"/>
              </a:solidFill>
            </a:endParaRPr>
          </a:p>
        </p:txBody>
      </p:sp>
    </p:spTree>
    <p:extLst>
      <p:ext uri="{BB962C8B-B14F-4D97-AF65-F5344CB8AC3E}">
        <p14:creationId xmlns:p14="http://schemas.microsoft.com/office/powerpoint/2010/main" val="18130176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55010" y="751900"/>
            <a:ext cx="7597512" cy="338554"/>
          </a:xfrm>
          <a:prstGeom prst="rect">
            <a:avLst/>
          </a:prstGeom>
        </p:spPr>
        <p:txBody>
          <a:bodyPr>
            <a:noAutofit/>
          </a:bodyPr>
          <a:lstStyle>
            <a:lvl1pPr algn="ctr" defTabSz="182880" rtl="0" eaLnBrk="1" latinLnBrk="0" hangingPunct="1">
              <a:spcBef>
                <a:spcPct val="0"/>
              </a:spcBef>
              <a:buNone/>
              <a:defRPr lang="en-US" sz="2800" kern="1200" cap="none" baseline="0" dirty="0">
                <a:solidFill>
                  <a:schemeClr val="tx2"/>
                </a:solidFill>
                <a:latin typeface="+mj-lt"/>
                <a:ea typeface="+mj-ea"/>
                <a:cs typeface="+mj-cs"/>
              </a:defRPr>
            </a:lvl1pPr>
          </a:lstStyle>
          <a:p>
            <a:pPr algn="l"/>
            <a:r>
              <a:rPr lang="en-US" sz="2400" dirty="0" smtClean="0">
                <a:solidFill>
                  <a:schemeClr val="bg1"/>
                </a:solidFill>
              </a:rPr>
              <a:t>The  Value of an Analytics Approach</a:t>
            </a:r>
            <a:endParaRPr lang="en-US" sz="2400" dirty="0">
              <a:solidFill>
                <a:schemeClr val="bg1"/>
              </a:solidFill>
            </a:endParaRPr>
          </a:p>
        </p:txBody>
      </p:sp>
      <p:pic>
        <p:nvPicPr>
          <p:cNvPr id="3" name="Picture 2"/>
          <p:cNvPicPr/>
          <p:nvPr/>
        </p:nvPicPr>
        <p:blipFill rotWithShape="1">
          <a:blip r:embed="rId3"/>
          <a:srcRect l="7363" t="20805" r="16359" b="25655"/>
          <a:stretch/>
        </p:blipFill>
        <p:spPr bwMode="auto">
          <a:xfrm>
            <a:off x="73283" y="1519410"/>
            <a:ext cx="8989797" cy="3580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40817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01796" y="2464883"/>
            <a:ext cx="2215187" cy="2381464"/>
            <a:chOff x="5000778" y="2043447"/>
            <a:chExt cx="1775395" cy="1967176"/>
          </a:xfrm>
        </p:grpSpPr>
        <p:grpSp>
          <p:nvGrpSpPr>
            <p:cNvPr id="3" name="Group 2"/>
            <p:cNvGrpSpPr/>
            <p:nvPr/>
          </p:nvGrpSpPr>
          <p:grpSpPr>
            <a:xfrm>
              <a:off x="5000778" y="2327819"/>
              <a:ext cx="1775395" cy="1682804"/>
              <a:chOff x="5061493" y="2466162"/>
              <a:chExt cx="1500823" cy="1408414"/>
            </a:xfrm>
          </p:grpSpPr>
          <p:sp>
            <p:nvSpPr>
              <p:cNvPr id="7" name="Oval 6"/>
              <p:cNvSpPr/>
              <p:nvPr/>
            </p:nvSpPr>
            <p:spPr bwMode="auto">
              <a:xfrm>
                <a:off x="5154020" y="2466162"/>
                <a:ext cx="1408296" cy="1408414"/>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8" name="Oval 7"/>
              <p:cNvSpPr/>
              <p:nvPr/>
            </p:nvSpPr>
            <p:spPr bwMode="auto">
              <a:xfrm>
                <a:off x="5370164" y="2711848"/>
                <a:ext cx="960410" cy="921663"/>
              </a:xfrm>
              <a:prstGeom prst="ellipse">
                <a:avLst/>
              </a:prstGeom>
              <a:solidFill>
                <a:schemeClr val="accent3">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9" name="Right Triangle 8"/>
              <p:cNvSpPr/>
              <p:nvPr/>
            </p:nvSpPr>
            <p:spPr bwMode="auto">
              <a:xfrm rot="8164764">
                <a:off x="5061493" y="3110906"/>
                <a:ext cx="401197" cy="366589"/>
              </a:xfrm>
              <a:prstGeom prst="rtTriangle">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grpSp>
          <p:nvGrpSpPr>
            <p:cNvPr id="4" name="Group 3"/>
            <p:cNvGrpSpPr/>
            <p:nvPr/>
          </p:nvGrpSpPr>
          <p:grpSpPr>
            <a:xfrm>
              <a:off x="5230364" y="2043447"/>
              <a:ext cx="1407231" cy="1513021"/>
              <a:chOff x="2714951" y="1250537"/>
              <a:chExt cx="1241477" cy="1371564"/>
            </a:xfrm>
          </p:grpSpPr>
          <p:sp>
            <p:nvSpPr>
              <p:cNvPr id="5" name="TextBox 4"/>
              <p:cNvSpPr txBox="1"/>
              <p:nvPr/>
            </p:nvSpPr>
            <p:spPr>
              <a:xfrm>
                <a:off x="2714951" y="1250537"/>
                <a:ext cx="1241477" cy="276559"/>
              </a:xfrm>
              <a:prstGeom prst="rect">
                <a:avLst/>
              </a:prstGeom>
              <a:noFill/>
            </p:spPr>
            <p:txBody>
              <a:bodyPr wrap="square" rtlCol="0">
                <a:spAutoFit/>
              </a:bodyPr>
              <a:lstStyle/>
              <a:p>
                <a:pPr algn="ctr"/>
                <a:r>
                  <a:rPr lang="en-US" dirty="0">
                    <a:solidFill>
                      <a:srgbClr val="FF6534"/>
                    </a:solidFill>
                  </a:rPr>
                  <a:t>Citizen 360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456" y="1842832"/>
                <a:ext cx="699963" cy="779269"/>
              </a:xfrm>
              <a:prstGeom prst="rect">
                <a:avLst/>
              </a:prstGeom>
            </p:spPr>
          </p:pic>
        </p:grpSp>
      </p:grpSp>
      <p:grpSp>
        <p:nvGrpSpPr>
          <p:cNvPr id="10" name="Group 9"/>
          <p:cNvGrpSpPr/>
          <p:nvPr/>
        </p:nvGrpSpPr>
        <p:grpSpPr>
          <a:xfrm>
            <a:off x="6287801" y="3978413"/>
            <a:ext cx="1849781" cy="1833658"/>
            <a:chOff x="6871551" y="2995887"/>
            <a:chExt cx="1849781" cy="1833658"/>
          </a:xfrm>
        </p:grpSpPr>
        <p:sp>
          <p:nvSpPr>
            <p:cNvPr id="11" name="Oval 10"/>
            <p:cNvSpPr/>
            <p:nvPr/>
          </p:nvSpPr>
          <p:spPr bwMode="auto">
            <a:xfrm>
              <a:off x="6871551" y="2995887"/>
              <a:ext cx="1849781" cy="1833658"/>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nvGrpSpPr>
            <p:cNvPr id="12" name="Group 11"/>
            <p:cNvGrpSpPr/>
            <p:nvPr/>
          </p:nvGrpSpPr>
          <p:grpSpPr>
            <a:xfrm>
              <a:off x="7060583" y="3101016"/>
              <a:ext cx="1548312" cy="1460164"/>
              <a:chOff x="6193217" y="4375052"/>
              <a:chExt cx="2914087" cy="1910777"/>
            </a:xfrm>
          </p:grpSpPr>
          <p:sp>
            <p:nvSpPr>
              <p:cNvPr id="13" name="Freeform 82"/>
              <p:cNvSpPr>
                <a:spLocks/>
              </p:cNvSpPr>
              <p:nvPr/>
            </p:nvSpPr>
            <p:spPr bwMode="auto">
              <a:xfrm rot="645528" flipH="1">
                <a:off x="6193217" y="5655201"/>
                <a:ext cx="2914087" cy="630628"/>
              </a:xfrm>
              <a:custGeom>
                <a:avLst/>
                <a:gdLst>
                  <a:gd name="T0" fmla="*/ 873 w 1740"/>
                  <a:gd name="T1" fmla="*/ 192 h 192"/>
                  <a:gd name="T2" fmla="*/ 0 w 1740"/>
                  <a:gd name="T3" fmla="*/ 0 h 192"/>
                  <a:gd name="T4" fmla="*/ 866 w 1740"/>
                  <a:gd name="T5" fmla="*/ 0 h 192"/>
                  <a:gd name="T6" fmla="*/ 1740 w 1740"/>
                  <a:gd name="T7" fmla="*/ 185 h 192"/>
                  <a:gd name="T8" fmla="*/ 873 w 1740"/>
                  <a:gd name="T9" fmla="*/ 192 h 192"/>
                  <a:gd name="connsiteX0" fmla="*/ 5017 w 10000"/>
                  <a:gd name="connsiteY0" fmla="*/ 10000 h 10078"/>
                  <a:gd name="connsiteX1" fmla="*/ 0 w 10000"/>
                  <a:gd name="connsiteY1" fmla="*/ 0 h 10078"/>
                  <a:gd name="connsiteX2" fmla="*/ 4977 w 10000"/>
                  <a:gd name="connsiteY2" fmla="*/ 0 h 10078"/>
                  <a:gd name="connsiteX3" fmla="*/ 10000 w 10000"/>
                  <a:gd name="connsiteY3" fmla="*/ 10078 h 10078"/>
                  <a:gd name="connsiteX4" fmla="*/ 5017 w 10000"/>
                  <a:gd name="connsiteY4" fmla="*/ 10000 h 10078"/>
                  <a:gd name="connsiteX0" fmla="*/ 5017 w 10000"/>
                  <a:gd name="connsiteY0" fmla="*/ 10000 h 10078"/>
                  <a:gd name="connsiteX1" fmla="*/ 0 w 10000"/>
                  <a:gd name="connsiteY1" fmla="*/ 0 h 10078"/>
                  <a:gd name="connsiteX2" fmla="*/ 4557 w 10000"/>
                  <a:gd name="connsiteY2" fmla="*/ 0 h 10078"/>
                  <a:gd name="connsiteX3" fmla="*/ 10000 w 10000"/>
                  <a:gd name="connsiteY3" fmla="*/ 10078 h 10078"/>
                  <a:gd name="connsiteX4" fmla="*/ 5017 w 10000"/>
                  <a:gd name="connsiteY4" fmla="*/ 10000 h 10078"/>
                  <a:gd name="connsiteX0" fmla="*/ 5017 w 10307"/>
                  <a:gd name="connsiteY0" fmla="*/ 10000 h 10078"/>
                  <a:gd name="connsiteX1" fmla="*/ 0 w 10307"/>
                  <a:gd name="connsiteY1" fmla="*/ 0 h 10078"/>
                  <a:gd name="connsiteX2" fmla="*/ 4557 w 10307"/>
                  <a:gd name="connsiteY2" fmla="*/ 0 h 10078"/>
                  <a:gd name="connsiteX3" fmla="*/ 10307 w 10307"/>
                  <a:gd name="connsiteY3" fmla="*/ 10078 h 10078"/>
                  <a:gd name="connsiteX4" fmla="*/ 5017 w 10307"/>
                  <a:gd name="connsiteY4" fmla="*/ 10000 h 10078"/>
                  <a:gd name="connsiteX0" fmla="*/ 5017 w 10307"/>
                  <a:gd name="connsiteY0" fmla="*/ 10000 h 10078"/>
                  <a:gd name="connsiteX1" fmla="*/ 0 w 10307"/>
                  <a:gd name="connsiteY1" fmla="*/ 0 h 10078"/>
                  <a:gd name="connsiteX2" fmla="*/ 4941 w 10307"/>
                  <a:gd name="connsiteY2" fmla="*/ 0 h 10078"/>
                  <a:gd name="connsiteX3" fmla="*/ 10307 w 10307"/>
                  <a:gd name="connsiteY3" fmla="*/ 10078 h 10078"/>
                  <a:gd name="connsiteX4" fmla="*/ 5017 w 10307"/>
                  <a:gd name="connsiteY4" fmla="*/ 10000 h 10078"/>
                  <a:gd name="connsiteX0" fmla="*/ 5017 w 10307"/>
                  <a:gd name="connsiteY0" fmla="*/ 10000 h 10078"/>
                  <a:gd name="connsiteX1" fmla="*/ 0 w 10307"/>
                  <a:gd name="connsiteY1" fmla="*/ 0 h 10078"/>
                  <a:gd name="connsiteX2" fmla="*/ 4404 w 10307"/>
                  <a:gd name="connsiteY2" fmla="*/ 0 h 10078"/>
                  <a:gd name="connsiteX3" fmla="*/ 10307 w 10307"/>
                  <a:gd name="connsiteY3" fmla="*/ 10078 h 10078"/>
                  <a:gd name="connsiteX4" fmla="*/ 5017 w 10307"/>
                  <a:gd name="connsiteY4" fmla="*/ 10000 h 10078"/>
                  <a:gd name="connsiteX0" fmla="*/ 5017 w 10307"/>
                  <a:gd name="connsiteY0" fmla="*/ 10000 h 10078"/>
                  <a:gd name="connsiteX1" fmla="*/ 0 w 10307"/>
                  <a:gd name="connsiteY1" fmla="*/ 1012 h 10078"/>
                  <a:gd name="connsiteX2" fmla="*/ 4404 w 10307"/>
                  <a:gd name="connsiteY2" fmla="*/ 0 h 10078"/>
                  <a:gd name="connsiteX3" fmla="*/ 10307 w 10307"/>
                  <a:gd name="connsiteY3" fmla="*/ 10078 h 10078"/>
                  <a:gd name="connsiteX4" fmla="*/ 5017 w 10307"/>
                  <a:gd name="connsiteY4" fmla="*/ 10000 h 10078"/>
                  <a:gd name="connsiteX0" fmla="*/ 5017 w 10307"/>
                  <a:gd name="connsiteY0" fmla="*/ 9190 h 9268"/>
                  <a:gd name="connsiteX1" fmla="*/ 0 w 10307"/>
                  <a:gd name="connsiteY1" fmla="*/ 202 h 9268"/>
                  <a:gd name="connsiteX2" fmla="*/ 4184 w 10307"/>
                  <a:gd name="connsiteY2" fmla="*/ 0 h 9268"/>
                  <a:gd name="connsiteX3" fmla="*/ 10307 w 10307"/>
                  <a:gd name="connsiteY3" fmla="*/ 9268 h 9268"/>
                  <a:gd name="connsiteX4" fmla="*/ 5017 w 10307"/>
                  <a:gd name="connsiteY4" fmla="*/ 9190 h 9268"/>
                  <a:gd name="connsiteX0" fmla="*/ 4868 w 13554"/>
                  <a:gd name="connsiteY0" fmla="*/ 9916 h 10475"/>
                  <a:gd name="connsiteX1" fmla="*/ 0 w 13554"/>
                  <a:gd name="connsiteY1" fmla="*/ 218 h 10475"/>
                  <a:gd name="connsiteX2" fmla="*/ 4059 w 13554"/>
                  <a:gd name="connsiteY2" fmla="*/ 0 h 10475"/>
                  <a:gd name="connsiteX3" fmla="*/ 13554 w 13554"/>
                  <a:gd name="connsiteY3" fmla="*/ 10475 h 10475"/>
                  <a:gd name="connsiteX4" fmla="*/ 4868 w 13554"/>
                  <a:gd name="connsiteY4" fmla="*/ 9916 h 10475"/>
                  <a:gd name="connsiteX0" fmla="*/ 4868 w 13554"/>
                  <a:gd name="connsiteY0" fmla="*/ 9698 h 10257"/>
                  <a:gd name="connsiteX1" fmla="*/ 0 w 13554"/>
                  <a:gd name="connsiteY1" fmla="*/ 0 h 10257"/>
                  <a:gd name="connsiteX2" fmla="*/ 8385 w 13554"/>
                  <a:gd name="connsiteY2" fmla="*/ 732 h 10257"/>
                  <a:gd name="connsiteX3" fmla="*/ 13554 w 13554"/>
                  <a:gd name="connsiteY3" fmla="*/ 10257 h 10257"/>
                  <a:gd name="connsiteX4" fmla="*/ 4868 w 13554"/>
                  <a:gd name="connsiteY4" fmla="*/ 9698 h 10257"/>
                  <a:gd name="connsiteX0" fmla="*/ 4868 w 13554"/>
                  <a:gd name="connsiteY0" fmla="*/ 9698 h 10257"/>
                  <a:gd name="connsiteX1" fmla="*/ 0 w 13554"/>
                  <a:gd name="connsiteY1" fmla="*/ 0 h 10257"/>
                  <a:gd name="connsiteX2" fmla="*/ 7921 w 13554"/>
                  <a:gd name="connsiteY2" fmla="*/ 257 h 10257"/>
                  <a:gd name="connsiteX3" fmla="*/ 13554 w 13554"/>
                  <a:gd name="connsiteY3" fmla="*/ 10257 h 10257"/>
                  <a:gd name="connsiteX4" fmla="*/ 4868 w 13554"/>
                  <a:gd name="connsiteY4" fmla="*/ 9698 h 10257"/>
                  <a:gd name="connsiteX0" fmla="*/ 4868 w 13399"/>
                  <a:gd name="connsiteY0" fmla="*/ 9698 h 9782"/>
                  <a:gd name="connsiteX1" fmla="*/ 0 w 13399"/>
                  <a:gd name="connsiteY1" fmla="*/ 0 h 9782"/>
                  <a:gd name="connsiteX2" fmla="*/ 7921 w 13399"/>
                  <a:gd name="connsiteY2" fmla="*/ 257 h 9782"/>
                  <a:gd name="connsiteX3" fmla="*/ 13399 w 13399"/>
                  <a:gd name="connsiteY3" fmla="*/ 9782 h 9782"/>
                  <a:gd name="connsiteX4" fmla="*/ 4868 w 13399"/>
                  <a:gd name="connsiteY4" fmla="*/ 9698 h 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9" h="9782">
                    <a:moveTo>
                      <a:pt x="4868" y="9698"/>
                    </a:moveTo>
                    <a:lnTo>
                      <a:pt x="0" y="0"/>
                    </a:lnTo>
                    <a:lnTo>
                      <a:pt x="7921" y="257"/>
                    </a:lnTo>
                    <a:lnTo>
                      <a:pt x="13399" y="9782"/>
                    </a:lnTo>
                    <a:lnTo>
                      <a:pt x="4868" y="9698"/>
                    </a:lnTo>
                    <a:close/>
                  </a:path>
                </a:pathLst>
              </a:custGeom>
              <a:solidFill>
                <a:srgbClr val="002060"/>
              </a:solidFill>
              <a:ln w="19050">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4" name="TextBox 13"/>
              <p:cNvSpPr txBox="1"/>
              <p:nvPr/>
            </p:nvSpPr>
            <p:spPr>
              <a:xfrm>
                <a:off x="6824180" y="4375052"/>
                <a:ext cx="1730551" cy="241655"/>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Financial</a:t>
                </a:r>
              </a:p>
            </p:txBody>
          </p:sp>
          <p:sp>
            <p:nvSpPr>
              <p:cNvPr id="15" name="Freeform 6"/>
              <p:cNvSpPr>
                <a:spLocks/>
              </p:cNvSpPr>
              <p:nvPr/>
            </p:nvSpPr>
            <p:spPr bwMode="auto">
              <a:xfrm flipH="1">
                <a:off x="7055032" y="5731788"/>
                <a:ext cx="884941" cy="190319"/>
              </a:xfrm>
              <a:custGeom>
                <a:avLst/>
                <a:gdLst>
                  <a:gd name="T0" fmla="*/ 3851 w 3851"/>
                  <a:gd name="T1" fmla="*/ 414 h 828"/>
                  <a:gd name="T2" fmla="*/ 3849 w 3851"/>
                  <a:gd name="T3" fmla="*/ 393 h 828"/>
                  <a:gd name="T4" fmla="*/ 3841 w 3851"/>
                  <a:gd name="T5" fmla="*/ 371 h 828"/>
                  <a:gd name="T6" fmla="*/ 3813 w 3851"/>
                  <a:gd name="T7" fmla="*/ 331 h 828"/>
                  <a:gd name="T8" fmla="*/ 3764 w 3851"/>
                  <a:gd name="T9" fmla="*/ 290 h 828"/>
                  <a:gd name="T10" fmla="*/ 3700 w 3851"/>
                  <a:gd name="T11" fmla="*/ 252 h 828"/>
                  <a:gd name="T12" fmla="*/ 3619 w 3851"/>
                  <a:gd name="T13" fmla="*/ 216 h 828"/>
                  <a:gd name="T14" fmla="*/ 3523 w 3851"/>
                  <a:gd name="T15" fmla="*/ 182 h 828"/>
                  <a:gd name="T16" fmla="*/ 3412 w 3851"/>
                  <a:gd name="T17" fmla="*/ 150 h 828"/>
                  <a:gd name="T18" fmla="*/ 3288 w 3851"/>
                  <a:gd name="T19" fmla="*/ 120 h 828"/>
                  <a:gd name="T20" fmla="*/ 3151 w 3851"/>
                  <a:gd name="T21" fmla="*/ 94 h 828"/>
                  <a:gd name="T22" fmla="*/ 3002 w 3851"/>
                  <a:gd name="T23" fmla="*/ 70 h 828"/>
                  <a:gd name="T24" fmla="*/ 2674 w 3851"/>
                  <a:gd name="T25" fmla="*/ 32 h 828"/>
                  <a:gd name="T26" fmla="*/ 2313 w 3851"/>
                  <a:gd name="T27" fmla="*/ 7 h 828"/>
                  <a:gd name="T28" fmla="*/ 1925 w 3851"/>
                  <a:gd name="T29" fmla="*/ 0 h 828"/>
                  <a:gd name="T30" fmla="*/ 1730 w 3851"/>
                  <a:gd name="T31" fmla="*/ 2 h 828"/>
                  <a:gd name="T32" fmla="*/ 1353 w 3851"/>
                  <a:gd name="T33" fmla="*/ 17 h 828"/>
                  <a:gd name="T34" fmla="*/ 1009 w 3851"/>
                  <a:gd name="T35" fmla="*/ 49 h 828"/>
                  <a:gd name="T36" fmla="*/ 774 w 3851"/>
                  <a:gd name="T37" fmla="*/ 81 h 828"/>
                  <a:gd name="T38" fmla="*/ 631 w 3851"/>
                  <a:gd name="T39" fmla="*/ 107 h 828"/>
                  <a:gd name="T40" fmla="*/ 501 w 3851"/>
                  <a:gd name="T41" fmla="*/ 135 h 828"/>
                  <a:gd name="T42" fmla="*/ 382 w 3851"/>
                  <a:gd name="T43" fmla="*/ 166 h 828"/>
                  <a:gd name="T44" fmla="*/ 279 w 3851"/>
                  <a:gd name="T45" fmla="*/ 199 h 828"/>
                  <a:gd name="T46" fmla="*/ 191 w 3851"/>
                  <a:gd name="T47" fmla="*/ 233 h 828"/>
                  <a:gd name="T48" fmla="*/ 117 w 3851"/>
                  <a:gd name="T49" fmla="*/ 271 h 828"/>
                  <a:gd name="T50" fmla="*/ 61 w 3851"/>
                  <a:gd name="T51" fmla="*/ 310 h 828"/>
                  <a:gd name="T52" fmla="*/ 23 w 3851"/>
                  <a:gd name="T53" fmla="*/ 350 h 828"/>
                  <a:gd name="T54" fmla="*/ 6 w 3851"/>
                  <a:gd name="T55" fmla="*/ 382 h 828"/>
                  <a:gd name="T56" fmla="*/ 0 w 3851"/>
                  <a:gd name="T57" fmla="*/ 403 h 828"/>
                  <a:gd name="T58" fmla="*/ 0 w 3851"/>
                  <a:gd name="T59" fmla="*/ 414 h 828"/>
                  <a:gd name="T60" fmla="*/ 2 w 3851"/>
                  <a:gd name="T61" fmla="*/ 435 h 828"/>
                  <a:gd name="T62" fmla="*/ 10 w 3851"/>
                  <a:gd name="T63" fmla="*/ 457 h 828"/>
                  <a:gd name="T64" fmla="*/ 40 w 3851"/>
                  <a:gd name="T65" fmla="*/ 497 h 828"/>
                  <a:gd name="T66" fmla="*/ 87 w 3851"/>
                  <a:gd name="T67" fmla="*/ 538 h 828"/>
                  <a:gd name="T68" fmla="*/ 151 w 3851"/>
                  <a:gd name="T69" fmla="*/ 576 h 828"/>
                  <a:gd name="T70" fmla="*/ 234 w 3851"/>
                  <a:gd name="T71" fmla="*/ 612 h 828"/>
                  <a:gd name="T72" fmla="*/ 330 w 3851"/>
                  <a:gd name="T73" fmla="*/ 645 h 828"/>
                  <a:gd name="T74" fmla="*/ 441 w 3851"/>
                  <a:gd name="T75" fmla="*/ 677 h 828"/>
                  <a:gd name="T76" fmla="*/ 565 w 3851"/>
                  <a:gd name="T77" fmla="*/ 708 h 828"/>
                  <a:gd name="T78" fmla="*/ 700 w 3851"/>
                  <a:gd name="T79" fmla="*/ 734 h 828"/>
                  <a:gd name="T80" fmla="*/ 849 w 3851"/>
                  <a:gd name="T81" fmla="*/ 758 h 828"/>
                  <a:gd name="T82" fmla="*/ 1177 w 3851"/>
                  <a:gd name="T83" fmla="*/ 796 h 828"/>
                  <a:gd name="T84" fmla="*/ 1538 w 3851"/>
                  <a:gd name="T85" fmla="*/ 820 h 828"/>
                  <a:gd name="T86" fmla="*/ 1925 w 3851"/>
                  <a:gd name="T87" fmla="*/ 828 h 828"/>
                  <a:gd name="T88" fmla="*/ 2123 w 3851"/>
                  <a:gd name="T89" fmla="*/ 826 h 828"/>
                  <a:gd name="T90" fmla="*/ 2498 w 3851"/>
                  <a:gd name="T91" fmla="*/ 811 h 828"/>
                  <a:gd name="T92" fmla="*/ 2844 w 3851"/>
                  <a:gd name="T93" fmla="*/ 779 h 828"/>
                  <a:gd name="T94" fmla="*/ 3077 w 3851"/>
                  <a:gd name="T95" fmla="*/ 747 h 828"/>
                  <a:gd name="T96" fmla="*/ 3220 w 3851"/>
                  <a:gd name="T97" fmla="*/ 721 h 828"/>
                  <a:gd name="T98" fmla="*/ 3352 w 3851"/>
                  <a:gd name="T99" fmla="*/ 692 h 828"/>
                  <a:gd name="T100" fmla="*/ 3469 w 3851"/>
                  <a:gd name="T101" fmla="*/ 662 h 828"/>
                  <a:gd name="T102" fmla="*/ 3572 w 3851"/>
                  <a:gd name="T103" fmla="*/ 629 h 828"/>
                  <a:gd name="T104" fmla="*/ 3660 w 3851"/>
                  <a:gd name="T105" fmla="*/ 595 h 828"/>
                  <a:gd name="T106" fmla="*/ 3734 w 3851"/>
                  <a:gd name="T107" fmla="*/ 557 h 828"/>
                  <a:gd name="T108" fmla="*/ 3790 w 3851"/>
                  <a:gd name="T109" fmla="*/ 517 h 828"/>
                  <a:gd name="T110" fmla="*/ 3830 w 3851"/>
                  <a:gd name="T111" fmla="*/ 478 h 828"/>
                  <a:gd name="T112" fmla="*/ 3845 w 3851"/>
                  <a:gd name="T113" fmla="*/ 446 h 828"/>
                  <a:gd name="T114" fmla="*/ 3851 w 3851"/>
                  <a:gd name="T115" fmla="*/ 425 h 828"/>
                  <a:gd name="T116" fmla="*/ 3851 w 3851"/>
                  <a:gd name="T117" fmla="*/ 41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51" h="828">
                    <a:moveTo>
                      <a:pt x="3851" y="414"/>
                    </a:moveTo>
                    <a:lnTo>
                      <a:pt x="3851" y="414"/>
                    </a:lnTo>
                    <a:lnTo>
                      <a:pt x="3851" y="403"/>
                    </a:lnTo>
                    <a:lnTo>
                      <a:pt x="3849" y="393"/>
                    </a:lnTo>
                    <a:lnTo>
                      <a:pt x="3845" y="382"/>
                    </a:lnTo>
                    <a:lnTo>
                      <a:pt x="3841" y="371"/>
                    </a:lnTo>
                    <a:lnTo>
                      <a:pt x="3830" y="350"/>
                    </a:lnTo>
                    <a:lnTo>
                      <a:pt x="3813" y="331"/>
                    </a:lnTo>
                    <a:lnTo>
                      <a:pt x="3790" y="310"/>
                    </a:lnTo>
                    <a:lnTo>
                      <a:pt x="3764" y="290"/>
                    </a:lnTo>
                    <a:lnTo>
                      <a:pt x="3734" y="271"/>
                    </a:lnTo>
                    <a:lnTo>
                      <a:pt x="3700" y="252"/>
                    </a:lnTo>
                    <a:lnTo>
                      <a:pt x="3660" y="233"/>
                    </a:lnTo>
                    <a:lnTo>
                      <a:pt x="3619" y="216"/>
                    </a:lnTo>
                    <a:lnTo>
                      <a:pt x="3572" y="199"/>
                    </a:lnTo>
                    <a:lnTo>
                      <a:pt x="3523" y="182"/>
                    </a:lnTo>
                    <a:lnTo>
                      <a:pt x="3469" y="166"/>
                    </a:lnTo>
                    <a:lnTo>
                      <a:pt x="3412" y="150"/>
                    </a:lnTo>
                    <a:lnTo>
                      <a:pt x="3352" y="135"/>
                    </a:lnTo>
                    <a:lnTo>
                      <a:pt x="3288" y="120"/>
                    </a:lnTo>
                    <a:lnTo>
                      <a:pt x="3220" y="107"/>
                    </a:lnTo>
                    <a:lnTo>
                      <a:pt x="3151" y="94"/>
                    </a:lnTo>
                    <a:lnTo>
                      <a:pt x="3077" y="81"/>
                    </a:lnTo>
                    <a:lnTo>
                      <a:pt x="3002" y="70"/>
                    </a:lnTo>
                    <a:lnTo>
                      <a:pt x="2844" y="49"/>
                    </a:lnTo>
                    <a:lnTo>
                      <a:pt x="2674" y="32"/>
                    </a:lnTo>
                    <a:lnTo>
                      <a:pt x="2498" y="17"/>
                    </a:lnTo>
                    <a:lnTo>
                      <a:pt x="2313" y="7"/>
                    </a:lnTo>
                    <a:lnTo>
                      <a:pt x="2123" y="2"/>
                    </a:lnTo>
                    <a:lnTo>
                      <a:pt x="1925" y="0"/>
                    </a:lnTo>
                    <a:lnTo>
                      <a:pt x="1925" y="0"/>
                    </a:lnTo>
                    <a:lnTo>
                      <a:pt x="1730" y="2"/>
                    </a:lnTo>
                    <a:lnTo>
                      <a:pt x="1538" y="7"/>
                    </a:lnTo>
                    <a:lnTo>
                      <a:pt x="1353" y="17"/>
                    </a:lnTo>
                    <a:lnTo>
                      <a:pt x="1177" y="32"/>
                    </a:lnTo>
                    <a:lnTo>
                      <a:pt x="1009" y="49"/>
                    </a:lnTo>
                    <a:lnTo>
                      <a:pt x="849" y="70"/>
                    </a:lnTo>
                    <a:lnTo>
                      <a:pt x="774" y="81"/>
                    </a:lnTo>
                    <a:lnTo>
                      <a:pt x="700" y="94"/>
                    </a:lnTo>
                    <a:lnTo>
                      <a:pt x="631" y="107"/>
                    </a:lnTo>
                    <a:lnTo>
                      <a:pt x="565" y="120"/>
                    </a:lnTo>
                    <a:lnTo>
                      <a:pt x="501" y="135"/>
                    </a:lnTo>
                    <a:lnTo>
                      <a:pt x="441" y="150"/>
                    </a:lnTo>
                    <a:lnTo>
                      <a:pt x="382" y="166"/>
                    </a:lnTo>
                    <a:lnTo>
                      <a:pt x="330" y="182"/>
                    </a:lnTo>
                    <a:lnTo>
                      <a:pt x="279" y="199"/>
                    </a:lnTo>
                    <a:lnTo>
                      <a:pt x="234" y="216"/>
                    </a:lnTo>
                    <a:lnTo>
                      <a:pt x="191" y="233"/>
                    </a:lnTo>
                    <a:lnTo>
                      <a:pt x="151" y="252"/>
                    </a:lnTo>
                    <a:lnTo>
                      <a:pt x="117" y="271"/>
                    </a:lnTo>
                    <a:lnTo>
                      <a:pt x="87" y="290"/>
                    </a:lnTo>
                    <a:lnTo>
                      <a:pt x="61" y="310"/>
                    </a:lnTo>
                    <a:lnTo>
                      <a:pt x="40" y="331"/>
                    </a:lnTo>
                    <a:lnTo>
                      <a:pt x="23" y="350"/>
                    </a:lnTo>
                    <a:lnTo>
                      <a:pt x="10" y="371"/>
                    </a:lnTo>
                    <a:lnTo>
                      <a:pt x="6" y="382"/>
                    </a:lnTo>
                    <a:lnTo>
                      <a:pt x="2" y="393"/>
                    </a:lnTo>
                    <a:lnTo>
                      <a:pt x="0" y="403"/>
                    </a:lnTo>
                    <a:lnTo>
                      <a:pt x="0" y="414"/>
                    </a:lnTo>
                    <a:lnTo>
                      <a:pt x="0" y="414"/>
                    </a:lnTo>
                    <a:lnTo>
                      <a:pt x="0" y="425"/>
                    </a:lnTo>
                    <a:lnTo>
                      <a:pt x="2" y="435"/>
                    </a:lnTo>
                    <a:lnTo>
                      <a:pt x="6" y="446"/>
                    </a:lnTo>
                    <a:lnTo>
                      <a:pt x="10" y="457"/>
                    </a:lnTo>
                    <a:lnTo>
                      <a:pt x="23" y="478"/>
                    </a:lnTo>
                    <a:lnTo>
                      <a:pt x="40" y="497"/>
                    </a:lnTo>
                    <a:lnTo>
                      <a:pt x="61" y="517"/>
                    </a:lnTo>
                    <a:lnTo>
                      <a:pt x="87" y="538"/>
                    </a:lnTo>
                    <a:lnTo>
                      <a:pt x="117" y="557"/>
                    </a:lnTo>
                    <a:lnTo>
                      <a:pt x="151" y="576"/>
                    </a:lnTo>
                    <a:lnTo>
                      <a:pt x="191" y="595"/>
                    </a:lnTo>
                    <a:lnTo>
                      <a:pt x="234" y="612"/>
                    </a:lnTo>
                    <a:lnTo>
                      <a:pt x="279" y="629"/>
                    </a:lnTo>
                    <a:lnTo>
                      <a:pt x="330" y="645"/>
                    </a:lnTo>
                    <a:lnTo>
                      <a:pt x="382" y="662"/>
                    </a:lnTo>
                    <a:lnTo>
                      <a:pt x="441" y="677"/>
                    </a:lnTo>
                    <a:lnTo>
                      <a:pt x="501" y="692"/>
                    </a:lnTo>
                    <a:lnTo>
                      <a:pt x="565" y="708"/>
                    </a:lnTo>
                    <a:lnTo>
                      <a:pt x="631" y="721"/>
                    </a:lnTo>
                    <a:lnTo>
                      <a:pt x="700" y="734"/>
                    </a:lnTo>
                    <a:lnTo>
                      <a:pt x="774" y="747"/>
                    </a:lnTo>
                    <a:lnTo>
                      <a:pt x="849" y="758"/>
                    </a:lnTo>
                    <a:lnTo>
                      <a:pt x="1009" y="779"/>
                    </a:lnTo>
                    <a:lnTo>
                      <a:pt x="1177" y="796"/>
                    </a:lnTo>
                    <a:lnTo>
                      <a:pt x="1353" y="811"/>
                    </a:lnTo>
                    <a:lnTo>
                      <a:pt x="1538" y="820"/>
                    </a:lnTo>
                    <a:lnTo>
                      <a:pt x="1730" y="826"/>
                    </a:lnTo>
                    <a:lnTo>
                      <a:pt x="1925" y="828"/>
                    </a:lnTo>
                    <a:lnTo>
                      <a:pt x="1925" y="828"/>
                    </a:lnTo>
                    <a:lnTo>
                      <a:pt x="2123" y="826"/>
                    </a:lnTo>
                    <a:lnTo>
                      <a:pt x="2313" y="820"/>
                    </a:lnTo>
                    <a:lnTo>
                      <a:pt x="2498" y="811"/>
                    </a:lnTo>
                    <a:lnTo>
                      <a:pt x="2674" y="796"/>
                    </a:lnTo>
                    <a:lnTo>
                      <a:pt x="2844" y="779"/>
                    </a:lnTo>
                    <a:lnTo>
                      <a:pt x="3002" y="758"/>
                    </a:lnTo>
                    <a:lnTo>
                      <a:pt x="3077" y="747"/>
                    </a:lnTo>
                    <a:lnTo>
                      <a:pt x="3151" y="734"/>
                    </a:lnTo>
                    <a:lnTo>
                      <a:pt x="3220" y="721"/>
                    </a:lnTo>
                    <a:lnTo>
                      <a:pt x="3288" y="708"/>
                    </a:lnTo>
                    <a:lnTo>
                      <a:pt x="3352" y="692"/>
                    </a:lnTo>
                    <a:lnTo>
                      <a:pt x="3412" y="677"/>
                    </a:lnTo>
                    <a:lnTo>
                      <a:pt x="3469" y="662"/>
                    </a:lnTo>
                    <a:lnTo>
                      <a:pt x="3523" y="645"/>
                    </a:lnTo>
                    <a:lnTo>
                      <a:pt x="3572" y="629"/>
                    </a:lnTo>
                    <a:lnTo>
                      <a:pt x="3619" y="612"/>
                    </a:lnTo>
                    <a:lnTo>
                      <a:pt x="3660" y="595"/>
                    </a:lnTo>
                    <a:lnTo>
                      <a:pt x="3700" y="576"/>
                    </a:lnTo>
                    <a:lnTo>
                      <a:pt x="3734" y="557"/>
                    </a:lnTo>
                    <a:lnTo>
                      <a:pt x="3764" y="538"/>
                    </a:lnTo>
                    <a:lnTo>
                      <a:pt x="3790" y="517"/>
                    </a:lnTo>
                    <a:lnTo>
                      <a:pt x="3813" y="497"/>
                    </a:lnTo>
                    <a:lnTo>
                      <a:pt x="3830" y="478"/>
                    </a:lnTo>
                    <a:lnTo>
                      <a:pt x="3841" y="457"/>
                    </a:lnTo>
                    <a:lnTo>
                      <a:pt x="3845" y="446"/>
                    </a:lnTo>
                    <a:lnTo>
                      <a:pt x="3849" y="435"/>
                    </a:lnTo>
                    <a:lnTo>
                      <a:pt x="3851" y="425"/>
                    </a:lnTo>
                    <a:lnTo>
                      <a:pt x="3851" y="414"/>
                    </a:lnTo>
                    <a:lnTo>
                      <a:pt x="3851" y="414"/>
                    </a:lnTo>
                    <a:close/>
                  </a:path>
                </a:pathLst>
              </a:custGeom>
              <a:solidFill>
                <a:schemeClr val="tx2">
                  <a:lumMod val="60000"/>
                  <a:lumOff val="40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6" name="Freeform 7"/>
              <p:cNvSpPr>
                <a:spLocks/>
              </p:cNvSpPr>
              <p:nvPr/>
            </p:nvSpPr>
            <p:spPr bwMode="auto">
              <a:xfrm flipH="1">
                <a:off x="7055491" y="582189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7" name="Freeform 8"/>
              <p:cNvSpPr>
                <a:spLocks/>
              </p:cNvSpPr>
              <p:nvPr/>
            </p:nvSpPr>
            <p:spPr bwMode="auto">
              <a:xfrm flipH="1">
                <a:off x="7055032" y="5826946"/>
                <a:ext cx="884941" cy="123662"/>
              </a:xfrm>
              <a:custGeom>
                <a:avLst/>
                <a:gdLst>
                  <a:gd name="T0" fmla="*/ 1925 w 3851"/>
                  <a:gd name="T1" fmla="*/ 414 h 536"/>
                  <a:gd name="T2" fmla="*/ 1538 w 3851"/>
                  <a:gd name="T3" fmla="*/ 406 h 536"/>
                  <a:gd name="T4" fmla="*/ 1177 w 3851"/>
                  <a:gd name="T5" fmla="*/ 382 h 536"/>
                  <a:gd name="T6" fmla="*/ 849 w 3851"/>
                  <a:gd name="T7" fmla="*/ 344 h 536"/>
                  <a:gd name="T8" fmla="*/ 700 w 3851"/>
                  <a:gd name="T9" fmla="*/ 320 h 536"/>
                  <a:gd name="T10" fmla="*/ 565 w 3851"/>
                  <a:gd name="T11" fmla="*/ 294 h 536"/>
                  <a:gd name="T12" fmla="*/ 441 w 3851"/>
                  <a:gd name="T13" fmla="*/ 263 h 536"/>
                  <a:gd name="T14" fmla="*/ 330 w 3851"/>
                  <a:gd name="T15" fmla="*/ 231 h 536"/>
                  <a:gd name="T16" fmla="*/ 234 w 3851"/>
                  <a:gd name="T17" fmla="*/ 198 h 536"/>
                  <a:gd name="T18" fmla="*/ 151 w 3851"/>
                  <a:gd name="T19" fmla="*/ 162 h 536"/>
                  <a:gd name="T20" fmla="*/ 87 w 3851"/>
                  <a:gd name="T21" fmla="*/ 124 h 536"/>
                  <a:gd name="T22" fmla="*/ 40 w 3851"/>
                  <a:gd name="T23" fmla="*/ 83 h 536"/>
                  <a:gd name="T24" fmla="*/ 10 w 3851"/>
                  <a:gd name="T25" fmla="*/ 43 h 536"/>
                  <a:gd name="T26" fmla="*/ 2 w 3851"/>
                  <a:gd name="T27" fmla="*/ 21 h 536"/>
                  <a:gd name="T28" fmla="*/ 0 w 3851"/>
                  <a:gd name="T29" fmla="*/ 0 h 536"/>
                  <a:gd name="T30" fmla="*/ 0 w 3851"/>
                  <a:gd name="T31" fmla="*/ 122 h 536"/>
                  <a:gd name="T32" fmla="*/ 0 w 3851"/>
                  <a:gd name="T33" fmla="*/ 132 h 536"/>
                  <a:gd name="T34" fmla="*/ 6 w 3851"/>
                  <a:gd name="T35" fmla="*/ 154 h 536"/>
                  <a:gd name="T36" fmla="*/ 23 w 3851"/>
                  <a:gd name="T37" fmla="*/ 184 h 536"/>
                  <a:gd name="T38" fmla="*/ 61 w 3851"/>
                  <a:gd name="T39" fmla="*/ 226 h 536"/>
                  <a:gd name="T40" fmla="*/ 117 w 3851"/>
                  <a:gd name="T41" fmla="*/ 265 h 536"/>
                  <a:gd name="T42" fmla="*/ 191 w 3851"/>
                  <a:gd name="T43" fmla="*/ 301 h 536"/>
                  <a:gd name="T44" fmla="*/ 279 w 3851"/>
                  <a:gd name="T45" fmla="*/ 337 h 536"/>
                  <a:gd name="T46" fmla="*/ 382 w 3851"/>
                  <a:gd name="T47" fmla="*/ 371 h 536"/>
                  <a:gd name="T48" fmla="*/ 501 w 3851"/>
                  <a:gd name="T49" fmla="*/ 401 h 536"/>
                  <a:gd name="T50" fmla="*/ 631 w 3851"/>
                  <a:gd name="T51" fmla="*/ 429 h 536"/>
                  <a:gd name="T52" fmla="*/ 774 w 3851"/>
                  <a:gd name="T53" fmla="*/ 454 h 536"/>
                  <a:gd name="T54" fmla="*/ 1009 w 3851"/>
                  <a:gd name="T55" fmla="*/ 487 h 536"/>
                  <a:gd name="T56" fmla="*/ 1353 w 3851"/>
                  <a:gd name="T57" fmla="*/ 518 h 536"/>
                  <a:gd name="T58" fmla="*/ 1730 w 3851"/>
                  <a:gd name="T59" fmla="*/ 534 h 536"/>
                  <a:gd name="T60" fmla="*/ 1925 w 3851"/>
                  <a:gd name="T61" fmla="*/ 536 h 536"/>
                  <a:gd name="T62" fmla="*/ 2313 w 3851"/>
                  <a:gd name="T63" fmla="*/ 529 h 536"/>
                  <a:gd name="T64" fmla="*/ 2674 w 3851"/>
                  <a:gd name="T65" fmla="*/ 504 h 536"/>
                  <a:gd name="T66" fmla="*/ 3002 w 3851"/>
                  <a:gd name="T67" fmla="*/ 467 h 536"/>
                  <a:gd name="T68" fmla="*/ 3151 w 3851"/>
                  <a:gd name="T69" fmla="*/ 442 h 536"/>
                  <a:gd name="T70" fmla="*/ 3288 w 3851"/>
                  <a:gd name="T71" fmla="*/ 416 h 536"/>
                  <a:gd name="T72" fmla="*/ 3412 w 3851"/>
                  <a:gd name="T73" fmla="*/ 386 h 536"/>
                  <a:gd name="T74" fmla="*/ 3523 w 3851"/>
                  <a:gd name="T75" fmla="*/ 354 h 536"/>
                  <a:gd name="T76" fmla="*/ 3619 w 3851"/>
                  <a:gd name="T77" fmla="*/ 320 h 536"/>
                  <a:gd name="T78" fmla="*/ 3700 w 3851"/>
                  <a:gd name="T79" fmla="*/ 284 h 536"/>
                  <a:gd name="T80" fmla="*/ 3764 w 3851"/>
                  <a:gd name="T81" fmla="*/ 245 h 536"/>
                  <a:gd name="T82" fmla="*/ 3813 w 3851"/>
                  <a:gd name="T83" fmla="*/ 205 h 536"/>
                  <a:gd name="T84" fmla="*/ 3841 w 3851"/>
                  <a:gd name="T85" fmla="*/ 164 h 536"/>
                  <a:gd name="T86" fmla="*/ 3849 w 3851"/>
                  <a:gd name="T87" fmla="*/ 143 h 536"/>
                  <a:gd name="T88" fmla="*/ 3851 w 3851"/>
                  <a:gd name="T89" fmla="*/ 122 h 536"/>
                  <a:gd name="T90" fmla="*/ 3849 w 3851"/>
                  <a:gd name="T91" fmla="*/ 17 h 536"/>
                  <a:gd name="T92" fmla="*/ 3847 w 3851"/>
                  <a:gd name="T93" fmla="*/ 28 h 536"/>
                  <a:gd name="T94" fmla="*/ 3832 w 3851"/>
                  <a:gd name="T95" fmla="*/ 58 h 536"/>
                  <a:gd name="T96" fmla="*/ 3798 w 3851"/>
                  <a:gd name="T97" fmla="*/ 98 h 536"/>
                  <a:gd name="T98" fmla="*/ 3745 w 3851"/>
                  <a:gd name="T99" fmla="*/ 135 h 536"/>
                  <a:gd name="T100" fmla="*/ 3677 w 3851"/>
                  <a:gd name="T101" fmla="*/ 173 h 536"/>
                  <a:gd name="T102" fmla="*/ 3595 w 3851"/>
                  <a:gd name="T103" fmla="*/ 207 h 536"/>
                  <a:gd name="T104" fmla="*/ 3497 w 3851"/>
                  <a:gd name="T105" fmla="*/ 241 h 536"/>
                  <a:gd name="T106" fmla="*/ 3384 w 3851"/>
                  <a:gd name="T107" fmla="*/ 271 h 536"/>
                  <a:gd name="T108" fmla="*/ 3262 w 3851"/>
                  <a:gd name="T109" fmla="*/ 299 h 536"/>
                  <a:gd name="T110" fmla="*/ 3126 w 3851"/>
                  <a:gd name="T111" fmla="*/ 324 h 536"/>
                  <a:gd name="T112" fmla="*/ 2823 w 3851"/>
                  <a:gd name="T113" fmla="*/ 367 h 536"/>
                  <a:gd name="T114" fmla="*/ 2484 w 3851"/>
                  <a:gd name="T115" fmla="*/ 397 h 536"/>
                  <a:gd name="T116" fmla="*/ 2117 w 3851"/>
                  <a:gd name="T117" fmla="*/ 412 h 536"/>
                  <a:gd name="T118" fmla="*/ 1925 w 3851"/>
                  <a:gd name="T119" fmla="*/ 41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1" h="536">
                    <a:moveTo>
                      <a:pt x="1925" y="414"/>
                    </a:moveTo>
                    <a:lnTo>
                      <a:pt x="1925" y="414"/>
                    </a:lnTo>
                    <a:lnTo>
                      <a:pt x="1730" y="412"/>
                    </a:lnTo>
                    <a:lnTo>
                      <a:pt x="1538" y="406"/>
                    </a:lnTo>
                    <a:lnTo>
                      <a:pt x="1353" y="397"/>
                    </a:lnTo>
                    <a:lnTo>
                      <a:pt x="1177" y="382"/>
                    </a:lnTo>
                    <a:lnTo>
                      <a:pt x="1009" y="365"/>
                    </a:lnTo>
                    <a:lnTo>
                      <a:pt x="849" y="344"/>
                    </a:lnTo>
                    <a:lnTo>
                      <a:pt x="774" y="333"/>
                    </a:lnTo>
                    <a:lnTo>
                      <a:pt x="700" y="320"/>
                    </a:lnTo>
                    <a:lnTo>
                      <a:pt x="631" y="307"/>
                    </a:lnTo>
                    <a:lnTo>
                      <a:pt x="565" y="294"/>
                    </a:lnTo>
                    <a:lnTo>
                      <a:pt x="501" y="278"/>
                    </a:lnTo>
                    <a:lnTo>
                      <a:pt x="441" y="263"/>
                    </a:lnTo>
                    <a:lnTo>
                      <a:pt x="382" y="248"/>
                    </a:lnTo>
                    <a:lnTo>
                      <a:pt x="330" y="231"/>
                    </a:lnTo>
                    <a:lnTo>
                      <a:pt x="279" y="215"/>
                    </a:lnTo>
                    <a:lnTo>
                      <a:pt x="234" y="198"/>
                    </a:lnTo>
                    <a:lnTo>
                      <a:pt x="191" y="181"/>
                    </a:lnTo>
                    <a:lnTo>
                      <a:pt x="151" y="162"/>
                    </a:lnTo>
                    <a:lnTo>
                      <a:pt x="117" y="143"/>
                    </a:lnTo>
                    <a:lnTo>
                      <a:pt x="87" y="124"/>
                    </a:lnTo>
                    <a:lnTo>
                      <a:pt x="61" y="103"/>
                    </a:lnTo>
                    <a:lnTo>
                      <a:pt x="40" y="83"/>
                    </a:lnTo>
                    <a:lnTo>
                      <a:pt x="23" y="64"/>
                    </a:lnTo>
                    <a:lnTo>
                      <a:pt x="10" y="43"/>
                    </a:lnTo>
                    <a:lnTo>
                      <a:pt x="6" y="32"/>
                    </a:lnTo>
                    <a:lnTo>
                      <a:pt x="2" y="21"/>
                    </a:lnTo>
                    <a:lnTo>
                      <a:pt x="0" y="11"/>
                    </a:lnTo>
                    <a:lnTo>
                      <a:pt x="0" y="0"/>
                    </a:lnTo>
                    <a:lnTo>
                      <a:pt x="0" y="0"/>
                    </a:lnTo>
                    <a:lnTo>
                      <a:pt x="0" y="122"/>
                    </a:lnTo>
                    <a:lnTo>
                      <a:pt x="0" y="122"/>
                    </a:lnTo>
                    <a:lnTo>
                      <a:pt x="0" y="132"/>
                    </a:lnTo>
                    <a:lnTo>
                      <a:pt x="2" y="143"/>
                    </a:lnTo>
                    <a:lnTo>
                      <a:pt x="6" y="154"/>
                    </a:lnTo>
                    <a:lnTo>
                      <a:pt x="10" y="164"/>
                    </a:lnTo>
                    <a:lnTo>
                      <a:pt x="23" y="184"/>
                    </a:lnTo>
                    <a:lnTo>
                      <a:pt x="40" y="205"/>
                    </a:lnTo>
                    <a:lnTo>
                      <a:pt x="61" y="226"/>
                    </a:lnTo>
                    <a:lnTo>
                      <a:pt x="87" y="245"/>
                    </a:lnTo>
                    <a:lnTo>
                      <a:pt x="117" y="265"/>
                    </a:lnTo>
                    <a:lnTo>
                      <a:pt x="151" y="284"/>
                    </a:lnTo>
                    <a:lnTo>
                      <a:pt x="191" y="301"/>
                    </a:lnTo>
                    <a:lnTo>
                      <a:pt x="234" y="320"/>
                    </a:lnTo>
                    <a:lnTo>
                      <a:pt x="279" y="337"/>
                    </a:lnTo>
                    <a:lnTo>
                      <a:pt x="330" y="354"/>
                    </a:lnTo>
                    <a:lnTo>
                      <a:pt x="382" y="371"/>
                    </a:lnTo>
                    <a:lnTo>
                      <a:pt x="441" y="386"/>
                    </a:lnTo>
                    <a:lnTo>
                      <a:pt x="501" y="401"/>
                    </a:lnTo>
                    <a:lnTo>
                      <a:pt x="565" y="416"/>
                    </a:lnTo>
                    <a:lnTo>
                      <a:pt x="631" y="429"/>
                    </a:lnTo>
                    <a:lnTo>
                      <a:pt x="700" y="442"/>
                    </a:lnTo>
                    <a:lnTo>
                      <a:pt x="774" y="454"/>
                    </a:lnTo>
                    <a:lnTo>
                      <a:pt x="849" y="467"/>
                    </a:lnTo>
                    <a:lnTo>
                      <a:pt x="1009" y="487"/>
                    </a:lnTo>
                    <a:lnTo>
                      <a:pt x="1177" y="504"/>
                    </a:lnTo>
                    <a:lnTo>
                      <a:pt x="1353" y="518"/>
                    </a:lnTo>
                    <a:lnTo>
                      <a:pt x="1538" y="529"/>
                    </a:lnTo>
                    <a:lnTo>
                      <a:pt x="1730" y="534"/>
                    </a:lnTo>
                    <a:lnTo>
                      <a:pt x="1925" y="536"/>
                    </a:lnTo>
                    <a:lnTo>
                      <a:pt x="1925" y="536"/>
                    </a:lnTo>
                    <a:lnTo>
                      <a:pt x="2123" y="534"/>
                    </a:lnTo>
                    <a:lnTo>
                      <a:pt x="2313" y="529"/>
                    </a:lnTo>
                    <a:lnTo>
                      <a:pt x="2498" y="518"/>
                    </a:lnTo>
                    <a:lnTo>
                      <a:pt x="2674" y="504"/>
                    </a:lnTo>
                    <a:lnTo>
                      <a:pt x="2844" y="487"/>
                    </a:lnTo>
                    <a:lnTo>
                      <a:pt x="3002" y="467"/>
                    </a:lnTo>
                    <a:lnTo>
                      <a:pt x="3077" y="454"/>
                    </a:lnTo>
                    <a:lnTo>
                      <a:pt x="3151" y="442"/>
                    </a:lnTo>
                    <a:lnTo>
                      <a:pt x="3220" y="429"/>
                    </a:lnTo>
                    <a:lnTo>
                      <a:pt x="3288" y="416"/>
                    </a:lnTo>
                    <a:lnTo>
                      <a:pt x="3352" y="401"/>
                    </a:lnTo>
                    <a:lnTo>
                      <a:pt x="3412" y="386"/>
                    </a:lnTo>
                    <a:lnTo>
                      <a:pt x="3469" y="371"/>
                    </a:lnTo>
                    <a:lnTo>
                      <a:pt x="3523" y="354"/>
                    </a:lnTo>
                    <a:lnTo>
                      <a:pt x="3572" y="337"/>
                    </a:lnTo>
                    <a:lnTo>
                      <a:pt x="3619" y="320"/>
                    </a:lnTo>
                    <a:lnTo>
                      <a:pt x="3660" y="301"/>
                    </a:lnTo>
                    <a:lnTo>
                      <a:pt x="3700" y="284"/>
                    </a:lnTo>
                    <a:lnTo>
                      <a:pt x="3734" y="265"/>
                    </a:lnTo>
                    <a:lnTo>
                      <a:pt x="3764" y="245"/>
                    </a:lnTo>
                    <a:lnTo>
                      <a:pt x="3790" y="226"/>
                    </a:lnTo>
                    <a:lnTo>
                      <a:pt x="3813" y="205"/>
                    </a:lnTo>
                    <a:lnTo>
                      <a:pt x="3830" y="184"/>
                    </a:lnTo>
                    <a:lnTo>
                      <a:pt x="3841" y="164"/>
                    </a:lnTo>
                    <a:lnTo>
                      <a:pt x="3845" y="154"/>
                    </a:lnTo>
                    <a:lnTo>
                      <a:pt x="3849" y="143"/>
                    </a:lnTo>
                    <a:lnTo>
                      <a:pt x="3851" y="132"/>
                    </a:lnTo>
                    <a:lnTo>
                      <a:pt x="3851" y="122"/>
                    </a:lnTo>
                    <a:lnTo>
                      <a:pt x="3851" y="122"/>
                    </a:lnTo>
                    <a:lnTo>
                      <a:pt x="3849" y="17"/>
                    </a:lnTo>
                    <a:lnTo>
                      <a:pt x="3849" y="17"/>
                    </a:lnTo>
                    <a:lnTo>
                      <a:pt x="3847" y="28"/>
                    </a:lnTo>
                    <a:lnTo>
                      <a:pt x="3843" y="38"/>
                    </a:lnTo>
                    <a:lnTo>
                      <a:pt x="3832" y="58"/>
                    </a:lnTo>
                    <a:lnTo>
                      <a:pt x="3817" y="77"/>
                    </a:lnTo>
                    <a:lnTo>
                      <a:pt x="3798" y="98"/>
                    </a:lnTo>
                    <a:lnTo>
                      <a:pt x="3773" y="117"/>
                    </a:lnTo>
                    <a:lnTo>
                      <a:pt x="3745" y="135"/>
                    </a:lnTo>
                    <a:lnTo>
                      <a:pt x="3713" y="154"/>
                    </a:lnTo>
                    <a:lnTo>
                      <a:pt x="3677" y="173"/>
                    </a:lnTo>
                    <a:lnTo>
                      <a:pt x="3638" y="190"/>
                    </a:lnTo>
                    <a:lnTo>
                      <a:pt x="3595" y="207"/>
                    </a:lnTo>
                    <a:lnTo>
                      <a:pt x="3546" y="224"/>
                    </a:lnTo>
                    <a:lnTo>
                      <a:pt x="3497" y="241"/>
                    </a:lnTo>
                    <a:lnTo>
                      <a:pt x="3442" y="256"/>
                    </a:lnTo>
                    <a:lnTo>
                      <a:pt x="3384" y="271"/>
                    </a:lnTo>
                    <a:lnTo>
                      <a:pt x="3324" y="286"/>
                    </a:lnTo>
                    <a:lnTo>
                      <a:pt x="3262" y="299"/>
                    </a:lnTo>
                    <a:lnTo>
                      <a:pt x="3194" y="312"/>
                    </a:lnTo>
                    <a:lnTo>
                      <a:pt x="3126" y="324"/>
                    </a:lnTo>
                    <a:lnTo>
                      <a:pt x="2979" y="348"/>
                    </a:lnTo>
                    <a:lnTo>
                      <a:pt x="2823" y="367"/>
                    </a:lnTo>
                    <a:lnTo>
                      <a:pt x="2657" y="384"/>
                    </a:lnTo>
                    <a:lnTo>
                      <a:pt x="2484" y="397"/>
                    </a:lnTo>
                    <a:lnTo>
                      <a:pt x="2304" y="406"/>
                    </a:lnTo>
                    <a:lnTo>
                      <a:pt x="2117" y="412"/>
                    </a:lnTo>
                    <a:lnTo>
                      <a:pt x="1925" y="414"/>
                    </a:lnTo>
                    <a:lnTo>
                      <a:pt x="1925" y="414"/>
                    </a:lnTo>
                    <a:close/>
                  </a:path>
                </a:pathLst>
              </a:custGeom>
              <a:solidFill>
                <a:schemeClr val="bg2">
                  <a:lumMod val="25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8" name="Freeform 9"/>
              <p:cNvSpPr>
                <a:spLocks/>
              </p:cNvSpPr>
              <p:nvPr/>
            </p:nvSpPr>
            <p:spPr bwMode="auto">
              <a:xfrm flipH="1">
                <a:off x="7939972" y="5826028"/>
                <a:ext cx="0" cy="919"/>
              </a:xfrm>
              <a:custGeom>
                <a:avLst/>
                <a:gdLst>
                  <a:gd name="T0" fmla="*/ 0 h 6"/>
                  <a:gd name="T1" fmla="*/ 0 h 6"/>
                  <a:gd name="T2" fmla="*/ 6 h 6"/>
                  <a:gd name="T3" fmla="*/ 6 h 6"/>
                  <a:gd name="T4" fmla="*/ 0 h 6"/>
                  <a:gd name="T5" fmla="*/ 0 h 6"/>
                  <a:gd name="T6" fmla="*/ 0 h 6"/>
                  <a:gd name="T7" fmla="*/ 0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0"/>
                    </a:moveTo>
                    <a:lnTo>
                      <a:pt x="0" y="0"/>
                    </a:lnTo>
                    <a:lnTo>
                      <a:pt x="0" y="6"/>
                    </a:lnTo>
                    <a:lnTo>
                      <a:pt x="0" y="6"/>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9" name="Freeform 18"/>
              <p:cNvSpPr>
                <a:spLocks/>
              </p:cNvSpPr>
              <p:nvPr/>
            </p:nvSpPr>
            <p:spPr bwMode="auto">
              <a:xfrm flipH="1">
                <a:off x="7380965" y="5636628"/>
                <a:ext cx="308925" cy="190319"/>
              </a:xfrm>
              <a:custGeom>
                <a:avLst/>
                <a:gdLst>
                  <a:gd name="T0" fmla="*/ 0 w 1346"/>
                  <a:gd name="T1" fmla="*/ 0 h 830"/>
                  <a:gd name="T2" fmla="*/ 459 w 1346"/>
                  <a:gd name="T3" fmla="*/ 734 h 830"/>
                  <a:gd name="T4" fmla="*/ 1346 w 1346"/>
                  <a:gd name="T5" fmla="*/ 830 h 830"/>
                  <a:gd name="T6" fmla="*/ 1088 w 1346"/>
                  <a:gd name="T7" fmla="*/ 0 h 830"/>
                  <a:gd name="T8" fmla="*/ 0 w 1346"/>
                  <a:gd name="T9" fmla="*/ 0 h 830"/>
                </a:gdLst>
                <a:ahLst/>
                <a:cxnLst>
                  <a:cxn ang="0">
                    <a:pos x="T0" y="T1"/>
                  </a:cxn>
                  <a:cxn ang="0">
                    <a:pos x="T2" y="T3"/>
                  </a:cxn>
                  <a:cxn ang="0">
                    <a:pos x="T4" y="T5"/>
                  </a:cxn>
                  <a:cxn ang="0">
                    <a:pos x="T6" y="T7"/>
                  </a:cxn>
                  <a:cxn ang="0">
                    <a:pos x="T8" y="T9"/>
                  </a:cxn>
                </a:cxnLst>
                <a:rect l="0" t="0" r="r" b="b"/>
                <a:pathLst>
                  <a:path w="1346" h="830">
                    <a:moveTo>
                      <a:pt x="0" y="0"/>
                    </a:moveTo>
                    <a:lnTo>
                      <a:pt x="459" y="734"/>
                    </a:lnTo>
                    <a:lnTo>
                      <a:pt x="1346" y="830"/>
                    </a:lnTo>
                    <a:lnTo>
                      <a:pt x="1088" y="0"/>
                    </a:lnTo>
                    <a:lnTo>
                      <a:pt x="0" y="0"/>
                    </a:lnTo>
                    <a:close/>
                  </a:path>
                </a:pathLst>
              </a:custGeom>
              <a:solidFill>
                <a:schemeClr val="bg1">
                  <a:lumMod val="65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0" name="Freeform 19"/>
              <p:cNvSpPr>
                <a:spLocks/>
              </p:cNvSpPr>
              <p:nvPr/>
            </p:nvSpPr>
            <p:spPr bwMode="auto">
              <a:xfrm flipH="1">
                <a:off x="6969985" y="4615153"/>
                <a:ext cx="1180535" cy="1070662"/>
              </a:xfrm>
              <a:custGeom>
                <a:avLst/>
                <a:gdLst>
                  <a:gd name="T0" fmla="*/ 4723 w 5135"/>
                  <a:gd name="T1" fmla="*/ 4658 h 4658"/>
                  <a:gd name="T2" fmla="*/ 412 w 5135"/>
                  <a:gd name="T3" fmla="*/ 4383 h 4658"/>
                  <a:gd name="T4" fmla="*/ 371 w 5135"/>
                  <a:gd name="T5" fmla="*/ 4377 h 4658"/>
                  <a:gd name="T6" fmla="*/ 290 w 5135"/>
                  <a:gd name="T7" fmla="*/ 4356 h 4658"/>
                  <a:gd name="T8" fmla="*/ 216 w 5135"/>
                  <a:gd name="T9" fmla="*/ 4321 h 4658"/>
                  <a:gd name="T10" fmla="*/ 150 w 5135"/>
                  <a:gd name="T11" fmla="*/ 4272 h 4658"/>
                  <a:gd name="T12" fmla="*/ 94 w 5135"/>
                  <a:gd name="T13" fmla="*/ 4212 h 4658"/>
                  <a:gd name="T14" fmla="*/ 49 w 5135"/>
                  <a:gd name="T15" fmla="*/ 4144 h 4658"/>
                  <a:gd name="T16" fmla="*/ 19 w 5135"/>
                  <a:gd name="T17" fmla="*/ 4067 h 4658"/>
                  <a:gd name="T18" fmla="*/ 2 w 5135"/>
                  <a:gd name="T19" fmla="*/ 3986 h 4658"/>
                  <a:gd name="T20" fmla="*/ 0 w 5135"/>
                  <a:gd name="T21" fmla="*/ 1321 h 4658"/>
                  <a:gd name="T22" fmla="*/ 2 w 5135"/>
                  <a:gd name="T23" fmla="*/ 1279 h 4658"/>
                  <a:gd name="T24" fmla="*/ 17 w 5135"/>
                  <a:gd name="T25" fmla="*/ 1200 h 4658"/>
                  <a:gd name="T26" fmla="*/ 45 w 5135"/>
                  <a:gd name="T27" fmla="*/ 1125 h 4658"/>
                  <a:gd name="T28" fmla="*/ 85 w 5135"/>
                  <a:gd name="T29" fmla="*/ 1054 h 4658"/>
                  <a:gd name="T30" fmla="*/ 137 w 5135"/>
                  <a:gd name="T31" fmla="*/ 992 h 4658"/>
                  <a:gd name="T32" fmla="*/ 197 w 5135"/>
                  <a:gd name="T33" fmla="*/ 939 h 4658"/>
                  <a:gd name="T34" fmla="*/ 265 w 5135"/>
                  <a:gd name="T35" fmla="*/ 896 h 4658"/>
                  <a:gd name="T36" fmla="*/ 341 w 5135"/>
                  <a:gd name="T37" fmla="*/ 865 h 4658"/>
                  <a:gd name="T38" fmla="*/ 4672 w 5135"/>
                  <a:gd name="T39" fmla="*/ 9 h 4658"/>
                  <a:gd name="T40" fmla="*/ 4712 w 5135"/>
                  <a:gd name="T41" fmla="*/ 2 h 4658"/>
                  <a:gd name="T42" fmla="*/ 4753 w 5135"/>
                  <a:gd name="T43" fmla="*/ 0 h 4658"/>
                  <a:gd name="T44" fmla="*/ 4830 w 5135"/>
                  <a:gd name="T45" fmla="*/ 7 h 4658"/>
                  <a:gd name="T46" fmla="*/ 4904 w 5135"/>
                  <a:gd name="T47" fmla="*/ 30 h 4658"/>
                  <a:gd name="T48" fmla="*/ 4968 w 5135"/>
                  <a:gd name="T49" fmla="*/ 66 h 4658"/>
                  <a:gd name="T50" fmla="*/ 5024 w 5135"/>
                  <a:gd name="T51" fmla="*/ 113 h 4658"/>
                  <a:gd name="T52" fmla="*/ 5071 w 5135"/>
                  <a:gd name="T53" fmla="*/ 171 h 4658"/>
                  <a:gd name="T54" fmla="*/ 5105 w 5135"/>
                  <a:gd name="T55" fmla="*/ 237 h 4658"/>
                  <a:gd name="T56" fmla="*/ 5128 w 5135"/>
                  <a:gd name="T57" fmla="*/ 310 h 4658"/>
                  <a:gd name="T58" fmla="*/ 5135 w 5135"/>
                  <a:gd name="T59" fmla="*/ 389 h 4658"/>
                  <a:gd name="T60" fmla="*/ 5135 w 5135"/>
                  <a:gd name="T61" fmla="*/ 4244 h 4658"/>
                  <a:gd name="T62" fmla="*/ 5128 w 5135"/>
                  <a:gd name="T63" fmla="*/ 4326 h 4658"/>
                  <a:gd name="T64" fmla="*/ 5103 w 5135"/>
                  <a:gd name="T65" fmla="*/ 4404 h 4658"/>
                  <a:gd name="T66" fmla="*/ 5066 w 5135"/>
                  <a:gd name="T67" fmla="*/ 4475 h 4658"/>
                  <a:gd name="T68" fmla="*/ 5015 w 5135"/>
                  <a:gd name="T69" fmla="*/ 4535 h 4658"/>
                  <a:gd name="T70" fmla="*/ 4953 w 5135"/>
                  <a:gd name="T71" fmla="*/ 4586 h 4658"/>
                  <a:gd name="T72" fmla="*/ 4883 w 5135"/>
                  <a:gd name="T73" fmla="*/ 4624 h 4658"/>
                  <a:gd name="T74" fmla="*/ 4806 w 5135"/>
                  <a:gd name="T75" fmla="*/ 4648 h 4658"/>
                  <a:gd name="T76" fmla="*/ 4723 w 5135"/>
                  <a:gd name="T77" fmla="*/ 4658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5" h="4658">
                    <a:moveTo>
                      <a:pt x="4723" y="4658"/>
                    </a:moveTo>
                    <a:lnTo>
                      <a:pt x="4723" y="4658"/>
                    </a:lnTo>
                    <a:lnTo>
                      <a:pt x="4695" y="4656"/>
                    </a:lnTo>
                    <a:lnTo>
                      <a:pt x="412" y="4383"/>
                    </a:lnTo>
                    <a:lnTo>
                      <a:pt x="412" y="4383"/>
                    </a:lnTo>
                    <a:lnTo>
                      <a:pt x="371" y="4377"/>
                    </a:lnTo>
                    <a:lnTo>
                      <a:pt x="329" y="4370"/>
                    </a:lnTo>
                    <a:lnTo>
                      <a:pt x="290" y="4356"/>
                    </a:lnTo>
                    <a:lnTo>
                      <a:pt x="252" y="4340"/>
                    </a:lnTo>
                    <a:lnTo>
                      <a:pt x="216" y="4321"/>
                    </a:lnTo>
                    <a:lnTo>
                      <a:pt x="181" y="4296"/>
                    </a:lnTo>
                    <a:lnTo>
                      <a:pt x="150" y="4272"/>
                    </a:lnTo>
                    <a:lnTo>
                      <a:pt x="120" y="4244"/>
                    </a:lnTo>
                    <a:lnTo>
                      <a:pt x="94" y="4212"/>
                    </a:lnTo>
                    <a:lnTo>
                      <a:pt x="70" y="4178"/>
                    </a:lnTo>
                    <a:lnTo>
                      <a:pt x="49" y="4144"/>
                    </a:lnTo>
                    <a:lnTo>
                      <a:pt x="32" y="4106"/>
                    </a:lnTo>
                    <a:lnTo>
                      <a:pt x="19" y="4067"/>
                    </a:lnTo>
                    <a:lnTo>
                      <a:pt x="7" y="4027"/>
                    </a:lnTo>
                    <a:lnTo>
                      <a:pt x="2" y="3986"/>
                    </a:lnTo>
                    <a:lnTo>
                      <a:pt x="0" y="3942"/>
                    </a:lnTo>
                    <a:lnTo>
                      <a:pt x="0" y="1321"/>
                    </a:lnTo>
                    <a:lnTo>
                      <a:pt x="0" y="1321"/>
                    </a:lnTo>
                    <a:lnTo>
                      <a:pt x="2" y="1279"/>
                    </a:lnTo>
                    <a:lnTo>
                      <a:pt x="7" y="1240"/>
                    </a:lnTo>
                    <a:lnTo>
                      <a:pt x="17" y="1200"/>
                    </a:lnTo>
                    <a:lnTo>
                      <a:pt x="28" y="1161"/>
                    </a:lnTo>
                    <a:lnTo>
                      <a:pt x="45" y="1125"/>
                    </a:lnTo>
                    <a:lnTo>
                      <a:pt x="64" y="1089"/>
                    </a:lnTo>
                    <a:lnTo>
                      <a:pt x="85" y="1054"/>
                    </a:lnTo>
                    <a:lnTo>
                      <a:pt x="109" y="1022"/>
                    </a:lnTo>
                    <a:lnTo>
                      <a:pt x="137" y="992"/>
                    </a:lnTo>
                    <a:lnTo>
                      <a:pt x="166" y="963"/>
                    </a:lnTo>
                    <a:lnTo>
                      <a:pt x="197" y="939"/>
                    </a:lnTo>
                    <a:lnTo>
                      <a:pt x="231" y="916"/>
                    </a:lnTo>
                    <a:lnTo>
                      <a:pt x="265" y="896"/>
                    </a:lnTo>
                    <a:lnTo>
                      <a:pt x="303" y="879"/>
                    </a:lnTo>
                    <a:lnTo>
                      <a:pt x="341" y="865"/>
                    </a:lnTo>
                    <a:lnTo>
                      <a:pt x="380" y="856"/>
                    </a:lnTo>
                    <a:lnTo>
                      <a:pt x="4672" y="9"/>
                    </a:lnTo>
                    <a:lnTo>
                      <a:pt x="4672" y="9"/>
                    </a:lnTo>
                    <a:lnTo>
                      <a:pt x="4712" y="2"/>
                    </a:lnTo>
                    <a:lnTo>
                      <a:pt x="4753" y="0"/>
                    </a:lnTo>
                    <a:lnTo>
                      <a:pt x="4753" y="0"/>
                    </a:lnTo>
                    <a:lnTo>
                      <a:pt x="4793" y="2"/>
                    </a:lnTo>
                    <a:lnTo>
                      <a:pt x="4830" y="7"/>
                    </a:lnTo>
                    <a:lnTo>
                      <a:pt x="4868" y="17"/>
                    </a:lnTo>
                    <a:lnTo>
                      <a:pt x="4904" y="30"/>
                    </a:lnTo>
                    <a:lnTo>
                      <a:pt x="4936" y="47"/>
                    </a:lnTo>
                    <a:lnTo>
                      <a:pt x="4968" y="66"/>
                    </a:lnTo>
                    <a:lnTo>
                      <a:pt x="4998" y="88"/>
                    </a:lnTo>
                    <a:lnTo>
                      <a:pt x="5024" y="113"/>
                    </a:lnTo>
                    <a:lnTo>
                      <a:pt x="5049" y="141"/>
                    </a:lnTo>
                    <a:lnTo>
                      <a:pt x="5071" y="171"/>
                    </a:lnTo>
                    <a:lnTo>
                      <a:pt x="5090" y="203"/>
                    </a:lnTo>
                    <a:lnTo>
                      <a:pt x="5105" y="237"/>
                    </a:lnTo>
                    <a:lnTo>
                      <a:pt x="5118" y="273"/>
                    </a:lnTo>
                    <a:lnTo>
                      <a:pt x="5128" y="310"/>
                    </a:lnTo>
                    <a:lnTo>
                      <a:pt x="5133" y="350"/>
                    </a:lnTo>
                    <a:lnTo>
                      <a:pt x="5135" y="389"/>
                    </a:lnTo>
                    <a:lnTo>
                      <a:pt x="5135" y="4244"/>
                    </a:lnTo>
                    <a:lnTo>
                      <a:pt x="5135" y="4244"/>
                    </a:lnTo>
                    <a:lnTo>
                      <a:pt x="5133" y="4285"/>
                    </a:lnTo>
                    <a:lnTo>
                      <a:pt x="5128" y="4326"/>
                    </a:lnTo>
                    <a:lnTo>
                      <a:pt x="5116" y="4366"/>
                    </a:lnTo>
                    <a:lnTo>
                      <a:pt x="5103" y="4404"/>
                    </a:lnTo>
                    <a:lnTo>
                      <a:pt x="5086" y="4441"/>
                    </a:lnTo>
                    <a:lnTo>
                      <a:pt x="5066" y="4475"/>
                    </a:lnTo>
                    <a:lnTo>
                      <a:pt x="5041" y="4507"/>
                    </a:lnTo>
                    <a:lnTo>
                      <a:pt x="5015" y="4535"/>
                    </a:lnTo>
                    <a:lnTo>
                      <a:pt x="4985" y="4562"/>
                    </a:lnTo>
                    <a:lnTo>
                      <a:pt x="4953" y="4586"/>
                    </a:lnTo>
                    <a:lnTo>
                      <a:pt x="4919" y="4607"/>
                    </a:lnTo>
                    <a:lnTo>
                      <a:pt x="4883" y="4624"/>
                    </a:lnTo>
                    <a:lnTo>
                      <a:pt x="4845" y="4639"/>
                    </a:lnTo>
                    <a:lnTo>
                      <a:pt x="4806" y="4648"/>
                    </a:lnTo>
                    <a:lnTo>
                      <a:pt x="4765" y="4654"/>
                    </a:lnTo>
                    <a:lnTo>
                      <a:pt x="4723" y="4658"/>
                    </a:lnTo>
                    <a:lnTo>
                      <a:pt x="4723" y="4658"/>
                    </a:lnTo>
                    <a:close/>
                  </a:path>
                </a:pathLst>
              </a:cu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21" name="Freeform 20"/>
              <p:cNvSpPr>
                <a:spLocks/>
              </p:cNvSpPr>
              <p:nvPr/>
            </p:nvSpPr>
            <p:spPr bwMode="auto">
              <a:xfrm flipH="1">
                <a:off x="7038481" y="4664341"/>
                <a:ext cx="1082616" cy="972286"/>
              </a:xfrm>
              <a:custGeom>
                <a:avLst/>
                <a:gdLst>
                  <a:gd name="T0" fmla="*/ 0 w 4708"/>
                  <a:gd name="T1" fmla="*/ 1107 h 4229"/>
                  <a:gd name="T2" fmla="*/ 4 w 4708"/>
                  <a:gd name="T3" fmla="*/ 1062 h 4229"/>
                  <a:gd name="T4" fmla="*/ 15 w 4708"/>
                  <a:gd name="T5" fmla="*/ 1020 h 4229"/>
                  <a:gd name="T6" fmla="*/ 36 w 4708"/>
                  <a:gd name="T7" fmla="*/ 981 h 4229"/>
                  <a:gd name="T8" fmla="*/ 60 w 4708"/>
                  <a:gd name="T9" fmla="*/ 943 h 4229"/>
                  <a:gd name="T10" fmla="*/ 92 w 4708"/>
                  <a:gd name="T11" fmla="*/ 911 h 4229"/>
                  <a:gd name="T12" fmla="*/ 128 w 4708"/>
                  <a:gd name="T13" fmla="*/ 885 h 4229"/>
                  <a:gd name="T14" fmla="*/ 167 w 4708"/>
                  <a:gd name="T15" fmla="*/ 864 h 4229"/>
                  <a:gd name="T16" fmla="*/ 209 w 4708"/>
                  <a:gd name="T17" fmla="*/ 851 h 4229"/>
                  <a:gd name="T18" fmla="*/ 4499 w 4708"/>
                  <a:gd name="T19" fmla="*/ 4 h 4229"/>
                  <a:gd name="T20" fmla="*/ 4542 w 4708"/>
                  <a:gd name="T21" fmla="*/ 0 h 4229"/>
                  <a:gd name="T22" fmla="*/ 4580 w 4708"/>
                  <a:gd name="T23" fmla="*/ 4 h 4229"/>
                  <a:gd name="T24" fmla="*/ 4616 w 4708"/>
                  <a:gd name="T25" fmla="*/ 17 h 4229"/>
                  <a:gd name="T26" fmla="*/ 4648 w 4708"/>
                  <a:gd name="T27" fmla="*/ 38 h 4229"/>
                  <a:gd name="T28" fmla="*/ 4672 w 4708"/>
                  <a:gd name="T29" fmla="*/ 64 h 4229"/>
                  <a:gd name="T30" fmla="*/ 4693 w 4708"/>
                  <a:gd name="T31" fmla="*/ 96 h 4229"/>
                  <a:gd name="T32" fmla="*/ 4704 w 4708"/>
                  <a:gd name="T33" fmla="*/ 134 h 4229"/>
                  <a:gd name="T34" fmla="*/ 4708 w 4708"/>
                  <a:gd name="T35" fmla="*/ 175 h 4229"/>
                  <a:gd name="T36" fmla="*/ 4708 w 4708"/>
                  <a:gd name="T37" fmla="*/ 4030 h 4229"/>
                  <a:gd name="T38" fmla="*/ 4704 w 4708"/>
                  <a:gd name="T39" fmla="*/ 4073 h 4229"/>
                  <a:gd name="T40" fmla="*/ 4691 w 4708"/>
                  <a:gd name="T41" fmla="*/ 4110 h 4229"/>
                  <a:gd name="T42" fmla="*/ 4672 w 4708"/>
                  <a:gd name="T43" fmla="*/ 4146 h 4229"/>
                  <a:gd name="T44" fmla="*/ 4646 w 4708"/>
                  <a:gd name="T45" fmla="*/ 4176 h 4229"/>
                  <a:gd name="T46" fmla="*/ 4614 w 4708"/>
                  <a:gd name="T47" fmla="*/ 4201 h 4229"/>
                  <a:gd name="T48" fmla="*/ 4578 w 4708"/>
                  <a:gd name="T49" fmla="*/ 4218 h 4229"/>
                  <a:gd name="T50" fmla="*/ 4539 w 4708"/>
                  <a:gd name="T51" fmla="*/ 4227 h 4229"/>
                  <a:gd name="T52" fmla="*/ 4495 w 4708"/>
                  <a:gd name="T53" fmla="*/ 4229 h 4229"/>
                  <a:gd name="T54" fmla="*/ 213 w 4708"/>
                  <a:gd name="T55" fmla="*/ 3956 h 4229"/>
                  <a:gd name="T56" fmla="*/ 169 w 4708"/>
                  <a:gd name="T57" fmla="*/ 3949 h 4229"/>
                  <a:gd name="T58" fmla="*/ 130 w 4708"/>
                  <a:gd name="T59" fmla="*/ 3934 h 4229"/>
                  <a:gd name="T60" fmla="*/ 94 w 4708"/>
                  <a:gd name="T61" fmla="*/ 3911 h 4229"/>
                  <a:gd name="T62" fmla="*/ 62 w 4708"/>
                  <a:gd name="T63" fmla="*/ 3883 h 4229"/>
                  <a:gd name="T64" fmla="*/ 36 w 4708"/>
                  <a:gd name="T65" fmla="*/ 3851 h 4229"/>
                  <a:gd name="T66" fmla="*/ 17 w 4708"/>
                  <a:gd name="T67" fmla="*/ 3813 h 4229"/>
                  <a:gd name="T68" fmla="*/ 4 w 4708"/>
                  <a:gd name="T69" fmla="*/ 3772 h 4229"/>
                  <a:gd name="T70" fmla="*/ 0 w 4708"/>
                  <a:gd name="T71" fmla="*/ 3728 h 4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8" h="4229">
                    <a:moveTo>
                      <a:pt x="0" y="1107"/>
                    </a:moveTo>
                    <a:lnTo>
                      <a:pt x="0" y="1107"/>
                    </a:lnTo>
                    <a:lnTo>
                      <a:pt x="0" y="1084"/>
                    </a:lnTo>
                    <a:lnTo>
                      <a:pt x="4" y="1062"/>
                    </a:lnTo>
                    <a:lnTo>
                      <a:pt x="9" y="1041"/>
                    </a:lnTo>
                    <a:lnTo>
                      <a:pt x="15" y="1020"/>
                    </a:lnTo>
                    <a:lnTo>
                      <a:pt x="24" y="1000"/>
                    </a:lnTo>
                    <a:lnTo>
                      <a:pt x="36" y="981"/>
                    </a:lnTo>
                    <a:lnTo>
                      <a:pt x="47" y="962"/>
                    </a:lnTo>
                    <a:lnTo>
                      <a:pt x="60" y="943"/>
                    </a:lnTo>
                    <a:lnTo>
                      <a:pt x="75" y="926"/>
                    </a:lnTo>
                    <a:lnTo>
                      <a:pt x="92" y="911"/>
                    </a:lnTo>
                    <a:lnTo>
                      <a:pt x="109" y="896"/>
                    </a:lnTo>
                    <a:lnTo>
                      <a:pt x="128" y="885"/>
                    </a:lnTo>
                    <a:lnTo>
                      <a:pt x="147" y="874"/>
                    </a:lnTo>
                    <a:lnTo>
                      <a:pt x="167" y="864"/>
                    </a:lnTo>
                    <a:lnTo>
                      <a:pt x="188" y="857"/>
                    </a:lnTo>
                    <a:lnTo>
                      <a:pt x="209" y="851"/>
                    </a:lnTo>
                    <a:lnTo>
                      <a:pt x="4499" y="4"/>
                    </a:lnTo>
                    <a:lnTo>
                      <a:pt x="4499" y="4"/>
                    </a:lnTo>
                    <a:lnTo>
                      <a:pt x="4522" y="0"/>
                    </a:lnTo>
                    <a:lnTo>
                      <a:pt x="4542" y="0"/>
                    </a:lnTo>
                    <a:lnTo>
                      <a:pt x="4561" y="0"/>
                    </a:lnTo>
                    <a:lnTo>
                      <a:pt x="4580" y="4"/>
                    </a:lnTo>
                    <a:lnTo>
                      <a:pt x="4599" y="10"/>
                    </a:lnTo>
                    <a:lnTo>
                      <a:pt x="4616" y="17"/>
                    </a:lnTo>
                    <a:lnTo>
                      <a:pt x="4633" y="27"/>
                    </a:lnTo>
                    <a:lnTo>
                      <a:pt x="4648" y="38"/>
                    </a:lnTo>
                    <a:lnTo>
                      <a:pt x="4661" y="49"/>
                    </a:lnTo>
                    <a:lnTo>
                      <a:pt x="4672" y="64"/>
                    </a:lnTo>
                    <a:lnTo>
                      <a:pt x="4684" y="79"/>
                    </a:lnTo>
                    <a:lnTo>
                      <a:pt x="4693" y="96"/>
                    </a:lnTo>
                    <a:lnTo>
                      <a:pt x="4699" y="115"/>
                    </a:lnTo>
                    <a:lnTo>
                      <a:pt x="4704" y="134"/>
                    </a:lnTo>
                    <a:lnTo>
                      <a:pt x="4708" y="155"/>
                    </a:lnTo>
                    <a:lnTo>
                      <a:pt x="4708" y="175"/>
                    </a:lnTo>
                    <a:lnTo>
                      <a:pt x="4708" y="4030"/>
                    </a:lnTo>
                    <a:lnTo>
                      <a:pt x="4708" y="4030"/>
                    </a:lnTo>
                    <a:lnTo>
                      <a:pt x="4708" y="4050"/>
                    </a:lnTo>
                    <a:lnTo>
                      <a:pt x="4704" y="4073"/>
                    </a:lnTo>
                    <a:lnTo>
                      <a:pt x="4699" y="4092"/>
                    </a:lnTo>
                    <a:lnTo>
                      <a:pt x="4691" y="4110"/>
                    </a:lnTo>
                    <a:lnTo>
                      <a:pt x="4684" y="4129"/>
                    </a:lnTo>
                    <a:lnTo>
                      <a:pt x="4672" y="4146"/>
                    </a:lnTo>
                    <a:lnTo>
                      <a:pt x="4659" y="4161"/>
                    </a:lnTo>
                    <a:lnTo>
                      <a:pt x="4646" y="4176"/>
                    </a:lnTo>
                    <a:lnTo>
                      <a:pt x="4631" y="4190"/>
                    </a:lnTo>
                    <a:lnTo>
                      <a:pt x="4614" y="4201"/>
                    </a:lnTo>
                    <a:lnTo>
                      <a:pt x="4597" y="4210"/>
                    </a:lnTo>
                    <a:lnTo>
                      <a:pt x="4578" y="4218"/>
                    </a:lnTo>
                    <a:lnTo>
                      <a:pt x="4559" y="4223"/>
                    </a:lnTo>
                    <a:lnTo>
                      <a:pt x="4539" y="4227"/>
                    </a:lnTo>
                    <a:lnTo>
                      <a:pt x="4518" y="4229"/>
                    </a:lnTo>
                    <a:lnTo>
                      <a:pt x="4495" y="4229"/>
                    </a:lnTo>
                    <a:lnTo>
                      <a:pt x="213" y="3956"/>
                    </a:lnTo>
                    <a:lnTo>
                      <a:pt x="213" y="3956"/>
                    </a:lnTo>
                    <a:lnTo>
                      <a:pt x="190" y="3952"/>
                    </a:lnTo>
                    <a:lnTo>
                      <a:pt x="169" y="3949"/>
                    </a:lnTo>
                    <a:lnTo>
                      <a:pt x="149" y="3941"/>
                    </a:lnTo>
                    <a:lnTo>
                      <a:pt x="130" y="3934"/>
                    </a:lnTo>
                    <a:lnTo>
                      <a:pt x="111" y="3924"/>
                    </a:lnTo>
                    <a:lnTo>
                      <a:pt x="94" y="3911"/>
                    </a:lnTo>
                    <a:lnTo>
                      <a:pt x="77" y="3898"/>
                    </a:lnTo>
                    <a:lnTo>
                      <a:pt x="62" y="3883"/>
                    </a:lnTo>
                    <a:lnTo>
                      <a:pt x="49" y="3868"/>
                    </a:lnTo>
                    <a:lnTo>
                      <a:pt x="36" y="3851"/>
                    </a:lnTo>
                    <a:lnTo>
                      <a:pt x="24" y="3832"/>
                    </a:lnTo>
                    <a:lnTo>
                      <a:pt x="17" y="3813"/>
                    </a:lnTo>
                    <a:lnTo>
                      <a:pt x="9" y="3792"/>
                    </a:lnTo>
                    <a:lnTo>
                      <a:pt x="4" y="3772"/>
                    </a:lnTo>
                    <a:lnTo>
                      <a:pt x="0" y="3751"/>
                    </a:lnTo>
                    <a:lnTo>
                      <a:pt x="0" y="3728"/>
                    </a:lnTo>
                    <a:lnTo>
                      <a:pt x="0" y="1107"/>
                    </a:lnTo>
                    <a:close/>
                  </a:path>
                </a:pathLst>
              </a:custGeom>
              <a:solidFill>
                <a:schemeClr val="accent4">
                  <a:lumMod val="20000"/>
                  <a:lumOff val="80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2" name="Freeform 21"/>
              <p:cNvSpPr>
                <a:spLocks/>
              </p:cNvSpPr>
              <p:nvPr/>
            </p:nvSpPr>
            <p:spPr bwMode="auto">
              <a:xfrm flipH="1">
                <a:off x="7356741" y="5910642"/>
                <a:ext cx="1014579" cy="278584"/>
              </a:xfrm>
              <a:custGeom>
                <a:avLst/>
                <a:gdLst>
                  <a:gd name="T0" fmla="*/ 4354 w 4414"/>
                  <a:gd name="T1" fmla="*/ 514 h 1212"/>
                  <a:gd name="T2" fmla="*/ 4384 w 4414"/>
                  <a:gd name="T3" fmla="*/ 487 h 1212"/>
                  <a:gd name="T4" fmla="*/ 4403 w 4414"/>
                  <a:gd name="T5" fmla="*/ 463 h 1212"/>
                  <a:gd name="T6" fmla="*/ 4412 w 4414"/>
                  <a:gd name="T7" fmla="*/ 439 h 1212"/>
                  <a:gd name="T8" fmla="*/ 4412 w 4414"/>
                  <a:gd name="T9" fmla="*/ 416 h 1212"/>
                  <a:gd name="T10" fmla="*/ 4401 w 4414"/>
                  <a:gd name="T11" fmla="*/ 397 h 1212"/>
                  <a:gd name="T12" fmla="*/ 4380 w 4414"/>
                  <a:gd name="T13" fmla="*/ 382 h 1212"/>
                  <a:gd name="T14" fmla="*/ 4352 w 4414"/>
                  <a:gd name="T15" fmla="*/ 369 h 1212"/>
                  <a:gd name="T16" fmla="*/ 4312 w 4414"/>
                  <a:gd name="T17" fmla="*/ 361 h 1212"/>
                  <a:gd name="T18" fmla="*/ 1302 w 4414"/>
                  <a:gd name="T19" fmla="*/ 0 h 1212"/>
                  <a:gd name="T20" fmla="*/ 1270 w 4414"/>
                  <a:gd name="T21" fmla="*/ 2 h 1212"/>
                  <a:gd name="T22" fmla="*/ 1215 w 4414"/>
                  <a:gd name="T23" fmla="*/ 15 h 1212"/>
                  <a:gd name="T24" fmla="*/ 1059 w 4414"/>
                  <a:gd name="T25" fmla="*/ 62 h 1212"/>
                  <a:gd name="T26" fmla="*/ 858 w 4414"/>
                  <a:gd name="T27" fmla="*/ 132 h 1212"/>
                  <a:gd name="T28" fmla="*/ 423 w 4414"/>
                  <a:gd name="T29" fmla="*/ 294 h 1212"/>
                  <a:gd name="T30" fmla="*/ 62 w 4414"/>
                  <a:gd name="T31" fmla="*/ 437 h 1212"/>
                  <a:gd name="T32" fmla="*/ 45 w 4414"/>
                  <a:gd name="T33" fmla="*/ 448 h 1212"/>
                  <a:gd name="T34" fmla="*/ 20 w 4414"/>
                  <a:gd name="T35" fmla="*/ 474 h 1212"/>
                  <a:gd name="T36" fmla="*/ 3 w 4414"/>
                  <a:gd name="T37" fmla="*/ 501 h 1212"/>
                  <a:gd name="T38" fmla="*/ 0 w 4414"/>
                  <a:gd name="T39" fmla="*/ 525 h 1212"/>
                  <a:gd name="T40" fmla="*/ 3 w 4414"/>
                  <a:gd name="T41" fmla="*/ 548 h 1212"/>
                  <a:gd name="T42" fmla="*/ 18 w 4414"/>
                  <a:gd name="T43" fmla="*/ 567 h 1212"/>
                  <a:gd name="T44" fmla="*/ 43 w 4414"/>
                  <a:gd name="T45" fmla="*/ 585 h 1212"/>
                  <a:gd name="T46" fmla="*/ 77 w 4414"/>
                  <a:gd name="T47" fmla="*/ 599 h 1212"/>
                  <a:gd name="T48" fmla="*/ 3118 w 4414"/>
                  <a:gd name="T49" fmla="*/ 1206 h 1212"/>
                  <a:gd name="T50" fmla="*/ 3140 w 4414"/>
                  <a:gd name="T51" fmla="*/ 1210 h 1212"/>
                  <a:gd name="T52" fmla="*/ 3187 w 4414"/>
                  <a:gd name="T53" fmla="*/ 1212 h 1212"/>
                  <a:gd name="T54" fmla="*/ 3238 w 4414"/>
                  <a:gd name="T55" fmla="*/ 1212 h 1212"/>
                  <a:gd name="T56" fmla="*/ 3289 w 4414"/>
                  <a:gd name="T57" fmla="*/ 1204 h 1212"/>
                  <a:gd name="T58" fmla="*/ 3342 w 4414"/>
                  <a:gd name="T59" fmla="*/ 1193 h 1212"/>
                  <a:gd name="T60" fmla="*/ 3390 w 4414"/>
                  <a:gd name="T61" fmla="*/ 1178 h 1212"/>
                  <a:gd name="T62" fmla="*/ 3437 w 4414"/>
                  <a:gd name="T63" fmla="*/ 1157 h 1212"/>
                  <a:gd name="T64" fmla="*/ 3479 w 4414"/>
                  <a:gd name="T65" fmla="*/ 1135 h 1212"/>
                  <a:gd name="T66" fmla="*/ 4354 w 4414"/>
                  <a:gd name="T67" fmla="*/ 51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4" h="1212">
                    <a:moveTo>
                      <a:pt x="4354" y="514"/>
                    </a:moveTo>
                    <a:lnTo>
                      <a:pt x="4354" y="514"/>
                    </a:lnTo>
                    <a:lnTo>
                      <a:pt x="4369" y="501"/>
                    </a:lnTo>
                    <a:lnTo>
                      <a:pt x="4384" y="487"/>
                    </a:lnTo>
                    <a:lnTo>
                      <a:pt x="4393" y="476"/>
                    </a:lnTo>
                    <a:lnTo>
                      <a:pt x="4403" y="463"/>
                    </a:lnTo>
                    <a:lnTo>
                      <a:pt x="4408" y="450"/>
                    </a:lnTo>
                    <a:lnTo>
                      <a:pt x="4412" y="439"/>
                    </a:lnTo>
                    <a:lnTo>
                      <a:pt x="4414" y="427"/>
                    </a:lnTo>
                    <a:lnTo>
                      <a:pt x="4412" y="416"/>
                    </a:lnTo>
                    <a:lnTo>
                      <a:pt x="4408" y="407"/>
                    </a:lnTo>
                    <a:lnTo>
                      <a:pt x="4401" y="397"/>
                    </a:lnTo>
                    <a:lnTo>
                      <a:pt x="4392" y="390"/>
                    </a:lnTo>
                    <a:lnTo>
                      <a:pt x="4380" y="382"/>
                    </a:lnTo>
                    <a:lnTo>
                      <a:pt x="4367" y="375"/>
                    </a:lnTo>
                    <a:lnTo>
                      <a:pt x="4352" y="369"/>
                    </a:lnTo>
                    <a:lnTo>
                      <a:pt x="4333" y="365"/>
                    </a:lnTo>
                    <a:lnTo>
                      <a:pt x="4312" y="361"/>
                    </a:lnTo>
                    <a:lnTo>
                      <a:pt x="1302" y="0"/>
                    </a:lnTo>
                    <a:lnTo>
                      <a:pt x="1302" y="0"/>
                    </a:lnTo>
                    <a:lnTo>
                      <a:pt x="1289" y="0"/>
                    </a:lnTo>
                    <a:lnTo>
                      <a:pt x="1270" y="2"/>
                    </a:lnTo>
                    <a:lnTo>
                      <a:pt x="1245" y="8"/>
                    </a:lnTo>
                    <a:lnTo>
                      <a:pt x="1215" y="15"/>
                    </a:lnTo>
                    <a:lnTo>
                      <a:pt x="1144" y="36"/>
                    </a:lnTo>
                    <a:lnTo>
                      <a:pt x="1059" y="62"/>
                    </a:lnTo>
                    <a:lnTo>
                      <a:pt x="963" y="94"/>
                    </a:lnTo>
                    <a:lnTo>
                      <a:pt x="858" y="132"/>
                    </a:lnTo>
                    <a:lnTo>
                      <a:pt x="637" y="213"/>
                    </a:lnTo>
                    <a:lnTo>
                      <a:pt x="423" y="294"/>
                    </a:lnTo>
                    <a:lnTo>
                      <a:pt x="238" y="365"/>
                    </a:lnTo>
                    <a:lnTo>
                      <a:pt x="62" y="437"/>
                    </a:lnTo>
                    <a:lnTo>
                      <a:pt x="62" y="437"/>
                    </a:lnTo>
                    <a:lnTo>
                      <a:pt x="45" y="448"/>
                    </a:lnTo>
                    <a:lnTo>
                      <a:pt x="31" y="461"/>
                    </a:lnTo>
                    <a:lnTo>
                      <a:pt x="20" y="474"/>
                    </a:lnTo>
                    <a:lnTo>
                      <a:pt x="11" y="487"/>
                    </a:lnTo>
                    <a:lnTo>
                      <a:pt x="3" y="501"/>
                    </a:lnTo>
                    <a:lnTo>
                      <a:pt x="0" y="512"/>
                    </a:lnTo>
                    <a:lnTo>
                      <a:pt x="0" y="525"/>
                    </a:lnTo>
                    <a:lnTo>
                      <a:pt x="0" y="536"/>
                    </a:lnTo>
                    <a:lnTo>
                      <a:pt x="3" y="548"/>
                    </a:lnTo>
                    <a:lnTo>
                      <a:pt x="9" y="557"/>
                    </a:lnTo>
                    <a:lnTo>
                      <a:pt x="18" y="567"/>
                    </a:lnTo>
                    <a:lnTo>
                      <a:pt x="30" y="576"/>
                    </a:lnTo>
                    <a:lnTo>
                      <a:pt x="43" y="585"/>
                    </a:lnTo>
                    <a:lnTo>
                      <a:pt x="58" y="593"/>
                    </a:lnTo>
                    <a:lnTo>
                      <a:pt x="77" y="599"/>
                    </a:lnTo>
                    <a:lnTo>
                      <a:pt x="95" y="604"/>
                    </a:lnTo>
                    <a:lnTo>
                      <a:pt x="3118" y="1206"/>
                    </a:lnTo>
                    <a:lnTo>
                      <a:pt x="3118" y="1206"/>
                    </a:lnTo>
                    <a:lnTo>
                      <a:pt x="3140" y="1210"/>
                    </a:lnTo>
                    <a:lnTo>
                      <a:pt x="3163" y="1212"/>
                    </a:lnTo>
                    <a:lnTo>
                      <a:pt x="3187" y="1212"/>
                    </a:lnTo>
                    <a:lnTo>
                      <a:pt x="3212" y="1212"/>
                    </a:lnTo>
                    <a:lnTo>
                      <a:pt x="3238" y="1212"/>
                    </a:lnTo>
                    <a:lnTo>
                      <a:pt x="3264" y="1208"/>
                    </a:lnTo>
                    <a:lnTo>
                      <a:pt x="3289" y="1204"/>
                    </a:lnTo>
                    <a:lnTo>
                      <a:pt x="3315" y="1199"/>
                    </a:lnTo>
                    <a:lnTo>
                      <a:pt x="3342" y="1193"/>
                    </a:lnTo>
                    <a:lnTo>
                      <a:pt x="3366" y="1186"/>
                    </a:lnTo>
                    <a:lnTo>
                      <a:pt x="3390" y="1178"/>
                    </a:lnTo>
                    <a:lnTo>
                      <a:pt x="3415" y="1169"/>
                    </a:lnTo>
                    <a:lnTo>
                      <a:pt x="3437" y="1157"/>
                    </a:lnTo>
                    <a:lnTo>
                      <a:pt x="3458" y="1146"/>
                    </a:lnTo>
                    <a:lnTo>
                      <a:pt x="3479" y="1135"/>
                    </a:lnTo>
                    <a:lnTo>
                      <a:pt x="3498" y="1122"/>
                    </a:lnTo>
                    <a:lnTo>
                      <a:pt x="4354" y="514"/>
                    </a:lnTo>
                    <a:close/>
                  </a:path>
                </a:pathLst>
              </a:custGeom>
              <a:solidFill>
                <a:schemeClr val="tx2">
                  <a:lumMod val="60000"/>
                  <a:lumOff val="40000"/>
                </a:schemeClr>
              </a:solidFill>
              <a:ln w="4">
                <a:noFill/>
                <a:prstDash val="solid"/>
                <a:round/>
                <a:headEnd/>
                <a:tailEnd/>
              </a:ln>
              <a:extLst/>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3" name="Freeform 22"/>
              <p:cNvSpPr>
                <a:spLocks/>
              </p:cNvSpPr>
              <p:nvPr/>
            </p:nvSpPr>
            <p:spPr bwMode="auto">
              <a:xfrm flipH="1">
                <a:off x="7376290" y="6019361"/>
                <a:ext cx="1017798" cy="220202"/>
              </a:xfrm>
              <a:custGeom>
                <a:avLst/>
                <a:gdLst>
                  <a:gd name="T0" fmla="*/ 4412 w 4427"/>
                  <a:gd name="T1" fmla="*/ 0 h 958"/>
                  <a:gd name="T2" fmla="*/ 4412 w 4427"/>
                  <a:gd name="T3" fmla="*/ 20 h 958"/>
                  <a:gd name="T4" fmla="*/ 4401 w 4427"/>
                  <a:gd name="T5" fmla="*/ 45 h 958"/>
                  <a:gd name="T6" fmla="*/ 4382 w 4427"/>
                  <a:gd name="T7" fmla="*/ 69 h 958"/>
                  <a:gd name="T8" fmla="*/ 4354 w 4427"/>
                  <a:gd name="T9" fmla="*/ 94 h 958"/>
                  <a:gd name="T10" fmla="*/ 3498 w 4427"/>
                  <a:gd name="T11" fmla="*/ 702 h 958"/>
                  <a:gd name="T12" fmla="*/ 3458 w 4427"/>
                  <a:gd name="T13" fmla="*/ 726 h 958"/>
                  <a:gd name="T14" fmla="*/ 3415 w 4427"/>
                  <a:gd name="T15" fmla="*/ 749 h 958"/>
                  <a:gd name="T16" fmla="*/ 3366 w 4427"/>
                  <a:gd name="T17" fmla="*/ 766 h 958"/>
                  <a:gd name="T18" fmla="*/ 3315 w 4427"/>
                  <a:gd name="T19" fmla="*/ 779 h 958"/>
                  <a:gd name="T20" fmla="*/ 3264 w 4427"/>
                  <a:gd name="T21" fmla="*/ 788 h 958"/>
                  <a:gd name="T22" fmla="*/ 3212 w 4427"/>
                  <a:gd name="T23" fmla="*/ 792 h 958"/>
                  <a:gd name="T24" fmla="*/ 3163 w 4427"/>
                  <a:gd name="T25" fmla="*/ 792 h 958"/>
                  <a:gd name="T26" fmla="*/ 3118 w 4427"/>
                  <a:gd name="T27" fmla="*/ 786 h 958"/>
                  <a:gd name="T28" fmla="*/ 95 w 4427"/>
                  <a:gd name="T29" fmla="*/ 184 h 958"/>
                  <a:gd name="T30" fmla="*/ 62 w 4427"/>
                  <a:gd name="T31" fmla="*/ 173 h 958"/>
                  <a:gd name="T32" fmla="*/ 33 w 4427"/>
                  <a:gd name="T33" fmla="*/ 160 h 958"/>
                  <a:gd name="T34" fmla="*/ 15 w 4427"/>
                  <a:gd name="T35" fmla="*/ 145 h 958"/>
                  <a:gd name="T36" fmla="*/ 3 w 4427"/>
                  <a:gd name="T37" fmla="*/ 126 h 958"/>
                  <a:gd name="T38" fmla="*/ 0 w 4427"/>
                  <a:gd name="T39" fmla="*/ 143 h 958"/>
                  <a:gd name="T40" fmla="*/ 0 w 4427"/>
                  <a:gd name="T41" fmla="*/ 197 h 958"/>
                  <a:gd name="T42" fmla="*/ 5 w 4427"/>
                  <a:gd name="T43" fmla="*/ 233 h 958"/>
                  <a:gd name="T44" fmla="*/ 15 w 4427"/>
                  <a:gd name="T45" fmla="*/ 265 h 958"/>
                  <a:gd name="T46" fmla="*/ 28 w 4427"/>
                  <a:gd name="T47" fmla="*/ 295 h 958"/>
                  <a:gd name="T48" fmla="*/ 47 w 4427"/>
                  <a:gd name="T49" fmla="*/ 320 h 958"/>
                  <a:gd name="T50" fmla="*/ 69 w 4427"/>
                  <a:gd name="T51" fmla="*/ 338 h 958"/>
                  <a:gd name="T52" fmla="*/ 95 w 4427"/>
                  <a:gd name="T53" fmla="*/ 350 h 958"/>
                  <a:gd name="T54" fmla="*/ 3118 w 4427"/>
                  <a:gd name="T55" fmla="*/ 950 h 958"/>
                  <a:gd name="T56" fmla="*/ 3163 w 4427"/>
                  <a:gd name="T57" fmla="*/ 958 h 958"/>
                  <a:gd name="T58" fmla="*/ 3212 w 4427"/>
                  <a:gd name="T59" fmla="*/ 958 h 958"/>
                  <a:gd name="T60" fmla="*/ 3264 w 4427"/>
                  <a:gd name="T61" fmla="*/ 954 h 958"/>
                  <a:gd name="T62" fmla="*/ 3315 w 4427"/>
                  <a:gd name="T63" fmla="*/ 944 h 958"/>
                  <a:gd name="T64" fmla="*/ 3366 w 4427"/>
                  <a:gd name="T65" fmla="*/ 931 h 958"/>
                  <a:gd name="T66" fmla="*/ 3415 w 4427"/>
                  <a:gd name="T67" fmla="*/ 914 h 958"/>
                  <a:gd name="T68" fmla="*/ 3458 w 4427"/>
                  <a:gd name="T69" fmla="*/ 892 h 958"/>
                  <a:gd name="T70" fmla="*/ 3498 w 4427"/>
                  <a:gd name="T71" fmla="*/ 867 h 958"/>
                  <a:gd name="T72" fmla="*/ 4354 w 4427"/>
                  <a:gd name="T73" fmla="*/ 259 h 958"/>
                  <a:gd name="T74" fmla="*/ 4376 w 4427"/>
                  <a:gd name="T75" fmla="*/ 237 h 958"/>
                  <a:gd name="T76" fmla="*/ 4395 w 4427"/>
                  <a:gd name="T77" fmla="*/ 209 h 958"/>
                  <a:gd name="T78" fmla="*/ 4410 w 4427"/>
                  <a:gd name="T79" fmla="*/ 175 h 958"/>
                  <a:gd name="T80" fmla="*/ 4422 w 4427"/>
                  <a:gd name="T81" fmla="*/ 139 h 958"/>
                  <a:gd name="T82" fmla="*/ 4427 w 4427"/>
                  <a:gd name="T83" fmla="*/ 101 h 958"/>
                  <a:gd name="T84" fmla="*/ 4427 w 4427"/>
                  <a:gd name="T85" fmla="*/ 64 h 958"/>
                  <a:gd name="T86" fmla="*/ 4422 w 4427"/>
                  <a:gd name="T87" fmla="*/ 30 h 958"/>
                  <a:gd name="T88" fmla="*/ 4412 w 4427"/>
                  <a:gd name="T89"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27" h="958">
                    <a:moveTo>
                      <a:pt x="4412" y="0"/>
                    </a:moveTo>
                    <a:lnTo>
                      <a:pt x="4412" y="0"/>
                    </a:lnTo>
                    <a:lnTo>
                      <a:pt x="4412" y="9"/>
                    </a:lnTo>
                    <a:lnTo>
                      <a:pt x="4412" y="20"/>
                    </a:lnTo>
                    <a:lnTo>
                      <a:pt x="4408" y="32"/>
                    </a:lnTo>
                    <a:lnTo>
                      <a:pt x="4401" y="45"/>
                    </a:lnTo>
                    <a:lnTo>
                      <a:pt x="4393" y="56"/>
                    </a:lnTo>
                    <a:lnTo>
                      <a:pt x="4382" y="69"/>
                    </a:lnTo>
                    <a:lnTo>
                      <a:pt x="4369" y="83"/>
                    </a:lnTo>
                    <a:lnTo>
                      <a:pt x="4354" y="94"/>
                    </a:lnTo>
                    <a:lnTo>
                      <a:pt x="3498" y="702"/>
                    </a:lnTo>
                    <a:lnTo>
                      <a:pt x="3498" y="702"/>
                    </a:lnTo>
                    <a:lnTo>
                      <a:pt x="3479" y="715"/>
                    </a:lnTo>
                    <a:lnTo>
                      <a:pt x="3458" y="726"/>
                    </a:lnTo>
                    <a:lnTo>
                      <a:pt x="3437" y="737"/>
                    </a:lnTo>
                    <a:lnTo>
                      <a:pt x="3415" y="749"/>
                    </a:lnTo>
                    <a:lnTo>
                      <a:pt x="3390" y="758"/>
                    </a:lnTo>
                    <a:lnTo>
                      <a:pt x="3366" y="766"/>
                    </a:lnTo>
                    <a:lnTo>
                      <a:pt x="3342" y="773"/>
                    </a:lnTo>
                    <a:lnTo>
                      <a:pt x="3315" y="779"/>
                    </a:lnTo>
                    <a:lnTo>
                      <a:pt x="3289" y="784"/>
                    </a:lnTo>
                    <a:lnTo>
                      <a:pt x="3264" y="788"/>
                    </a:lnTo>
                    <a:lnTo>
                      <a:pt x="3238" y="792"/>
                    </a:lnTo>
                    <a:lnTo>
                      <a:pt x="3212" y="792"/>
                    </a:lnTo>
                    <a:lnTo>
                      <a:pt x="3187" y="792"/>
                    </a:lnTo>
                    <a:lnTo>
                      <a:pt x="3163" y="792"/>
                    </a:lnTo>
                    <a:lnTo>
                      <a:pt x="3140" y="790"/>
                    </a:lnTo>
                    <a:lnTo>
                      <a:pt x="3118" y="786"/>
                    </a:lnTo>
                    <a:lnTo>
                      <a:pt x="95" y="184"/>
                    </a:lnTo>
                    <a:lnTo>
                      <a:pt x="95" y="184"/>
                    </a:lnTo>
                    <a:lnTo>
                      <a:pt x="79" y="179"/>
                    </a:lnTo>
                    <a:lnTo>
                      <a:pt x="62" y="173"/>
                    </a:lnTo>
                    <a:lnTo>
                      <a:pt x="47" y="167"/>
                    </a:lnTo>
                    <a:lnTo>
                      <a:pt x="33" y="160"/>
                    </a:lnTo>
                    <a:lnTo>
                      <a:pt x="24" y="152"/>
                    </a:lnTo>
                    <a:lnTo>
                      <a:pt x="15" y="145"/>
                    </a:lnTo>
                    <a:lnTo>
                      <a:pt x="7" y="135"/>
                    </a:lnTo>
                    <a:lnTo>
                      <a:pt x="3" y="126"/>
                    </a:lnTo>
                    <a:lnTo>
                      <a:pt x="3" y="126"/>
                    </a:lnTo>
                    <a:lnTo>
                      <a:pt x="0" y="143"/>
                    </a:lnTo>
                    <a:lnTo>
                      <a:pt x="0" y="162"/>
                    </a:lnTo>
                    <a:lnTo>
                      <a:pt x="0" y="197"/>
                    </a:lnTo>
                    <a:lnTo>
                      <a:pt x="1" y="214"/>
                    </a:lnTo>
                    <a:lnTo>
                      <a:pt x="5" y="233"/>
                    </a:lnTo>
                    <a:lnTo>
                      <a:pt x="9" y="250"/>
                    </a:lnTo>
                    <a:lnTo>
                      <a:pt x="15" y="265"/>
                    </a:lnTo>
                    <a:lnTo>
                      <a:pt x="20" y="282"/>
                    </a:lnTo>
                    <a:lnTo>
                      <a:pt x="28" y="295"/>
                    </a:lnTo>
                    <a:lnTo>
                      <a:pt x="37" y="308"/>
                    </a:lnTo>
                    <a:lnTo>
                      <a:pt x="47" y="320"/>
                    </a:lnTo>
                    <a:lnTo>
                      <a:pt x="58" y="331"/>
                    </a:lnTo>
                    <a:lnTo>
                      <a:pt x="69" y="338"/>
                    </a:lnTo>
                    <a:lnTo>
                      <a:pt x="82" y="344"/>
                    </a:lnTo>
                    <a:lnTo>
                      <a:pt x="95" y="350"/>
                    </a:lnTo>
                    <a:lnTo>
                      <a:pt x="3118" y="950"/>
                    </a:lnTo>
                    <a:lnTo>
                      <a:pt x="3118" y="950"/>
                    </a:lnTo>
                    <a:lnTo>
                      <a:pt x="3140" y="954"/>
                    </a:lnTo>
                    <a:lnTo>
                      <a:pt x="3163" y="958"/>
                    </a:lnTo>
                    <a:lnTo>
                      <a:pt x="3187" y="958"/>
                    </a:lnTo>
                    <a:lnTo>
                      <a:pt x="3212" y="958"/>
                    </a:lnTo>
                    <a:lnTo>
                      <a:pt x="3238" y="956"/>
                    </a:lnTo>
                    <a:lnTo>
                      <a:pt x="3264" y="954"/>
                    </a:lnTo>
                    <a:lnTo>
                      <a:pt x="3289" y="950"/>
                    </a:lnTo>
                    <a:lnTo>
                      <a:pt x="3315" y="944"/>
                    </a:lnTo>
                    <a:lnTo>
                      <a:pt x="3342" y="939"/>
                    </a:lnTo>
                    <a:lnTo>
                      <a:pt x="3366" y="931"/>
                    </a:lnTo>
                    <a:lnTo>
                      <a:pt x="3390" y="924"/>
                    </a:lnTo>
                    <a:lnTo>
                      <a:pt x="3415" y="914"/>
                    </a:lnTo>
                    <a:lnTo>
                      <a:pt x="3437" y="903"/>
                    </a:lnTo>
                    <a:lnTo>
                      <a:pt x="3458" y="892"/>
                    </a:lnTo>
                    <a:lnTo>
                      <a:pt x="3479" y="880"/>
                    </a:lnTo>
                    <a:lnTo>
                      <a:pt x="3498" y="867"/>
                    </a:lnTo>
                    <a:lnTo>
                      <a:pt x="4354" y="259"/>
                    </a:lnTo>
                    <a:lnTo>
                      <a:pt x="4354" y="259"/>
                    </a:lnTo>
                    <a:lnTo>
                      <a:pt x="4365" y="250"/>
                    </a:lnTo>
                    <a:lnTo>
                      <a:pt x="4376" y="237"/>
                    </a:lnTo>
                    <a:lnTo>
                      <a:pt x="4388" y="224"/>
                    </a:lnTo>
                    <a:lnTo>
                      <a:pt x="4395" y="209"/>
                    </a:lnTo>
                    <a:lnTo>
                      <a:pt x="4405" y="192"/>
                    </a:lnTo>
                    <a:lnTo>
                      <a:pt x="4410" y="175"/>
                    </a:lnTo>
                    <a:lnTo>
                      <a:pt x="4418" y="158"/>
                    </a:lnTo>
                    <a:lnTo>
                      <a:pt x="4422" y="139"/>
                    </a:lnTo>
                    <a:lnTo>
                      <a:pt x="4425" y="120"/>
                    </a:lnTo>
                    <a:lnTo>
                      <a:pt x="4427" y="101"/>
                    </a:lnTo>
                    <a:lnTo>
                      <a:pt x="4427" y="83"/>
                    </a:lnTo>
                    <a:lnTo>
                      <a:pt x="4427" y="64"/>
                    </a:lnTo>
                    <a:lnTo>
                      <a:pt x="4425" y="47"/>
                    </a:lnTo>
                    <a:lnTo>
                      <a:pt x="4422" y="30"/>
                    </a:lnTo>
                    <a:lnTo>
                      <a:pt x="4418" y="15"/>
                    </a:lnTo>
                    <a:lnTo>
                      <a:pt x="4412" y="0"/>
                    </a:lnTo>
                    <a:lnTo>
                      <a:pt x="4412" y="0"/>
                    </a:lnTo>
                    <a:close/>
                  </a:path>
                </a:pathLst>
              </a:custGeom>
              <a:solidFill>
                <a:schemeClr val="bg2">
                  <a:lumMod val="25000"/>
                </a:schemeClr>
              </a:solidFill>
              <a:ln w="4">
                <a:noFill/>
                <a:prstDash val="solid"/>
                <a:round/>
                <a:headEnd/>
                <a:tailEnd/>
              </a:ln>
              <a:extLst/>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4" name="Freeform 21"/>
              <p:cNvSpPr>
                <a:spLocks/>
              </p:cNvSpPr>
              <p:nvPr/>
            </p:nvSpPr>
            <p:spPr bwMode="auto">
              <a:xfrm flipH="1">
                <a:off x="7074339" y="4721346"/>
                <a:ext cx="1007683" cy="228016"/>
              </a:xfrm>
              <a:custGeom>
                <a:avLst/>
                <a:gdLst>
                  <a:gd name="T0" fmla="*/ 4385 w 4385"/>
                  <a:gd name="T1" fmla="*/ 0 h 992"/>
                  <a:gd name="T2" fmla="*/ 0 w 4385"/>
                  <a:gd name="T3" fmla="*/ 832 h 992"/>
                  <a:gd name="T4" fmla="*/ 0 w 4385"/>
                  <a:gd name="T5" fmla="*/ 992 h 992"/>
                  <a:gd name="T6" fmla="*/ 4385 w 4385"/>
                  <a:gd name="T7" fmla="*/ 244 h 992"/>
                  <a:gd name="T8" fmla="*/ 4385 w 4385"/>
                  <a:gd name="T9" fmla="*/ 0 h 992"/>
                </a:gdLst>
                <a:ahLst/>
                <a:cxnLst>
                  <a:cxn ang="0">
                    <a:pos x="T0" y="T1"/>
                  </a:cxn>
                  <a:cxn ang="0">
                    <a:pos x="T2" y="T3"/>
                  </a:cxn>
                  <a:cxn ang="0">
                    <a:pos x="T4" y="T5"/>
                  </a:cxn>
                  <a:cxn ang="0">
                    <a:pos x="T6" y="T7"/>
                  </a:cxn>
                  <a:cxn ang="0">
                    <a:pos x="T8" y="T9"/>
                  </a:cxn>
                </a:cxnLst>
                <a:rect l="0" t="0" r="r" b="b"/>
                <a:pathLst>
                  <a:path w="4385" h="992">
                    <a:moveTo>
                      <a:pt x="4385" y="0"/>
                    </a:moveTo>
                    <a:lnTo>
                      <a:pt x="0" y="832"/>
                    </a:lnTo>
                    <a:lnTo>
                      <a:pt x="0" y="992"/>
                    </a:lnTo>
                    <a:lnTo>
                      <a:pt x="4385" y="244"/>
                    </a:lnTo>
                    <a:lnTo>
                      <a:pt x="4385" y="0"/>
                    </a:lnTo>
                    <a:close/>
                  </a:path>
                </a:pathLst>
              </a:custGeom>
              <a:solidFill>
                <a:schemeClr val="accent2">
                  <a:lumMod val="75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5" name="Freeform 22"/>
              <p:cNvSpPr>
                <a:spLocks/>
              </p:cNvSpPr>
              <p:nvPr/>
            </p:nvSpPr>
            <p:spPr bwMode="auto">
              <a:xfrm flipH="1">
                <a:off x="7177312" y="4976485"/>
                <a:ext cx="526368" cy="96538"/>
              </a:xfrm>
              <a:custGeom>
                <a:avLst/>
                <a:gdLst>
                  <a:gd name="T0" fmla="*/ 2290 w 2290"/>
                  <a:gd name="T1" fmla="*/ 0 h 422"/>
                  <a:gd name="T2" fmla="*/ 0 w 2290"/>
                  <a:gd name="T3" fmla="*/ 241 h 422"/>
                  <a:gd name="T4" fmla="*/ 0 w 2290"/>
                  <a:gd name="T5" fmla="*/ 422 h 422"/>
                  <a:gd name="T6" fmla="*/ 2290 w 2290"/>
                  <a:gd name="T7" fmla="*/ 224 h 422"/>
                  <a:gd name="T8" fmla="*/ 2290 w 2290"/>
                  <a:gd name="T9" fmla="*/ 0 h 422"/>
                </a:gdLst>
                <a:ahLst/>
                <a:cxnLst>
                  <a:cxn ang="0">
                    <a:pos x="T0" y="T1"/>
                  </a:cxn>
                  <a:cxn ang="0">
                    <a:pos x="T2" y="T3"/>
                  </a:cxn>
                  <a:cxn ang="0">
                    <a:pos x="T4" y="T5"/>
                  </a:cxn>
                  <a:cxn ang="0">
                    <a:pos x="T6" y="T7"/>
                  </a:cxn>
                  <a:cxn ang="0">
                    <a:pos x="T8" y="T9"/>
                  </a:cxn>
                </a:cxnLst>
                <a:rect l="0" t="0" r="r" b="b"/>
                <a:pathLst>
                  <a:path w="2290" h="422">
                    <a:moveTo>
                      <a:pt x="2290" y="0"/>
                    </a:moveTo>
                    <a:lnTo>
                      <a:pt x="0" y="241"/>
                    </a:lnTo>
                    <a:lnTo>
                      <a:pt x="0" y="422"/>
                    </a:lnTo>
                    <a:lnTo>
                      <a:pt x="2290" y="224"/>
                    </a:lnTo>
                    <a:lnTo>
                      <a:pt x="2290" y="0"/>
                    </a:lnTo>
                    <a:close/>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6" name="Freeform 24"/>
              <p:cNvSpPr>
                <a:spLocks/>
              </p:cNvSpPr>
              <p:nvPr/>
            </p:nvSpPr>
            <p:spPr bwMode="auto">
              <a:xfrm flipH="1">
                <a:off x="7074339" y="4824322"/>
                <a:ext cx="1007683" cy="767715"/>
              </a:xfrm>
              <a:custGeom>
                <a:avLst/>
                <a:gdLst>
                  <a:gd name="T0" fmla="*/ 4385 w 4385"/>
                  <a:gd name="T1" fmla="*/ 0 h 3338"/>
                  <a:gd name="T2" fmla="*/ 0 w 4385"/>
                  <a:gd name="T3" fmla="*/ 726 h 3338"/>
                  <a:gd name="T4" fmla="*/ 0 w 4385"/>
                  <a:gd name="T5" fmla="*/ 3105 h 3338"/>
                  <a:gd name="T6" fmla="*/ 4385 w 4385"/>
                  <a:gd name="T7" fmla="*/ 3338 h 3338"/>
                  <a:gd name="T8" fmla="*/ 4385 w 4385"/>
                  <a:gd name="T9" fmla="*/ 0 h 3338"/>
                </a:gdLst>
                <a:ahLst/>
                <a:cxnLst>
                  <a:cxn ang="0">
                    <a:pos x="T0" y="T1"/>
                  </a:cxn>
                  <a:cxn ang="0">
                    <a:pos x="T2" y="T3"/>
                  </a:cxn>
                  <a:cxn ang="0">
                    <a:pos x="T4" y="T5"/>
                  </a:cxn>
                  <a:cxn ang="0">
                    <a:pos x="T6" y="T7"/>
                  </a:cxn>
                  <a:cxn ang="0">
                    <a:pos x="T8" y="T9"/>
                  </a:cxn>
                </a:cxnLst>
                <a:rect l="0" t="0" r="r" b="b"/>
                <a:pathLst>
                  <a:path w="4385" h="3338">
                    <a:moveTo>
                      <a:pt x="4385" y="0"/>
                    </a:moveTo>
                    <a:lnTo>
                      <a:pt x="0" y="726"/>
                    </a:lnTo>
                    <a:lnTo>
                      <a:pt x="0" y="3105"/>
                    </a:lnTo>
                    <a:lnTo>
                      <a:pt x="4385" y="3338"/>
                    </a:lnTo>
                    <a:lnTo>
                      <a:pt x="4385" y="0"/>
                    </a:lnTo>
                    <a:close/>
                  </a:path>
                </a:pathLst>
              </a:custGeom>
              <a:solidFill>
                <a:schemeClr val="accent3">
                  <a:lumMod val="60000"/>
                  <a:lumOff val="40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27" name="Freeform 25"/>
              <p:cNvSpPr>
                <a:spLocks/>
              </p:cNvSpPr>
              <p:nvPr/>
            </p:nvSpPr>
            <p:spPr bwMode="auto">
              <a:xfrm flipH="1">
                <a:off x="7124130" y="4858604"/>
                <a:ext cx="928469" cy="682864"/>
              </a:xfrm>
              <a:custGeom>
                <a:avLst/>
                <a:gdLst>
                  <a:gd name="T0" fmla="*/ 0 w 4065"/>
                  <a:gd name="T1" fmla="*/ 2687 h 2868"/>
                  <a:gd name="T2" fmla="*/ 0 w 4065"/>
                  <a:gd name="T3" fmla="*/ 570 h 2868"/>
                  <a:gd name="T4" fmla="*/ 4065 w 4065"/>
                  <a:gd name="T5" fmla="*/ 0 h 2868"/>
                  <a:gd name="T6" fmla="*/ 4065 w 4065"/>
                  <a:gd name="T7" fmla="*/ 2868 h 2868"/>
                  <a:gd name="T8" fmla="*/ 0 w 4065"/>
                  <a:gd name="T9" fmla="*/ 2687 h 2868"/>
                </a:gdLst>
                <a:ahLst/>
                <a:cxnLst>
                  <a:cxn ang="0">
                    <a:pos x="T0" y="T1"/>
                  </a:cxn>
                  <a:cxn ang="0">
                    <a:pos x="T2" y="T3"/>
                  </a:cxn>
                  <a:cxn ang="0">
                    <a:pos x="T4" y="T5"/>
                  </a:cxn>
                  <a:cxn ang="0">
                    <a:pos x="T6" y="T7"/>
                  </a:cxn>
                  <a:cxn ang="0">
                    <a:pos x="T8" y="T9"/>
                  </a:cxn>
                </a:cxnLst>
                <a:rect l="0" t="0" r="r" b="b"/>
                <a:pathLst>
                  <a:path w="4065" h="2868">
                    <a:moveTo>
                      <a:pt x="0" y="2687"/>
                    </a:moveTo>
                    <a:lnTo>
                      <a:pt x="0" y="570"/>
                    </a:lnTo>
                    <a:lnTo>
                      <a:pt x="4065" y="0"/>
                    </a:lnTo>
                    <a:lnTo>
                      <a:pt x="4065" y="2868"/>
                    </a:lnTo>
                    <a:lnTo>
                      <a:pt x="0" y="2687"/>
                    </a:lnTo>
                    <a:close/>
                  </a:path>
                </a:pathLst>
              </a:custGeom>
              <a:solidFill>
                <a:schemeClr val="accent4">
                  <a:lumMod val="20000"/>
                  <a:lumOff val="80000"/>
                </a:schemeClr>
              </a:solidFill>
              <a:ln w="4">
                <a:no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nvGrpSpPr>
              <p:cNvPr id="28" name="Group 27"/>
              <p:cNvGrpSpPr/>
              <p:nvPr/>
            </p:nvGrpSpPr>
            <p:grpSpPr>
              <a:xfrm>
                <a:off x="7513009" y="5141971"/>
                <a:ext cx="247968" cy="295275"/>
                <a:chOff x="4631161" y="5667222"/>
                <a:chExt cx="247968" cy="295275"/>
              </a:xfrm>
            </p:grpSpPr>
            <p:sp>
              <p:nvSpPr>
                <p:cNvPr id="39" name="Freeform 6"/>
                <p:cNvSpPr>
                  <a:spLocks/>
                </p:cNvSpPr>
                <p:nvPr/>
              </p:nvSpPr>
              <p:spPr bwMode="auto">
                <a:xfrm>
                  <a:off x="4807607" y="5768822"/>
                  <a:ext cx="53975" cy="153988"/>
                </a:xfrm>
                <a:custGeom>
                  <a:avLst/>
                  <a:gdLst>
                    <a:gd name="T0" fmla="*/ 0 w 417"/>
                    <a:gd name="T1" fmla="*/ 1161 h 1161"/>
                    <a:gd name="T2" fmla="*/ 417 w 417"/>
                    <a:gd name="T3" fmla="*/ 1140 h 1161"/>
                    <a:gd name="T4" fmla="*/ 417 w 417"/>
                    <a:gd name="T5" fmla="*/ 3 h 1161"/>
                    <a:gd name="T6" fmla="*/ 0 w 417"/>
                    <a:gd name="T7" fmla="*/ 0 h 1161"/>
                    <a:gd name="T8" fmla="*/ 0 w 417"/>
                    <a:gd name="T9" fmla="*/ 1161 h 1161"/>
                  </a:gdLst>
                  <a:ahLst/>
                  <a:cxnLst>
                    <a:cxn ang="0">
                      <a:pos x="T0" y="T1"/>
                    </a:cxn>
                    <a:cxn ang="0">
                      <a:pos x="T2" y="T3"/>
                    </a:cxn>
                    <a:cxn ang="0">
                      <a:pos x="T4" y="T5"/>
                    </a:cxn>
                    <a:cxn ang="0">
                      <a:pos x="T6" y="T7"/>
                    </a:cxn>
                    <a:cxn ang="0">
                      <a:pos x="T8" y="T9"/>
                    </a:cxn>
                  </a:cxnLst>
                  <a:rect l="0" t="0" r="r" b="b"/>
                  <a:pathLst>
                    <a:path w="417" h="1161">
                      <a:moveTo>
                        <a:pt x="0" y="1161"/>
                      </a:moveTo>
                      <a:lnTo>
                        <a:pt x="417" y="1140"/>
                      </a:lnTo>
                      <a:lnTo>
                        <a:pt x="417" y="3"/>
                      </a:lnTo>
                      <a:lnTo>
                        <a:pt x="0" y="0"/>
                      </a:lnTo>
                      <a:lnTo>
                        <a:pt x="0" y="1161"/>
                      </a:lnTo>
                      <a:close/>
                    </a:path>
                  </a:pathLst>
                </a:custGeom>
                <a:gradFill>
                  <a:gsLst>
                    <a:gs pos="84000">
                      <a:schemeClr val="bg2">
                        <a:lumMod val="75000"/>
                      </a:schemeClr>
                    </a:gs>
                    <a:gs pos="0">
                      <a:schemeClr val="tx2">
                        <a:lumMod val="60000"/>
                        <a:lumOff val="40000"/>
                        <a:alpha val="0"/>
                      </a:schemeClr>
                    </a:gs>
                  </a:gsLst>
                  <a:lin ang="16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40" name="Freeform 39"/>
                <p:cNvSpPr>
                  <a:spLocks/>
                </p:cNvSpPr>
                <p:nvPr/>
              </p:nvSpPr>
              <p:spPr bwMode="auto">
                <a:xfrm>
                  <a:off x="4726570" y="5716434"/>
                  <a:ext cx="55563" cy="201613"/>
                </a:xfrm>
                <a:custGeom>
                  <a:avLst/>
                  <a:gdLst>
                    <a:gd name="T0" fmla="*/ 0 w 417"/>
                    <a:gd name="T1" fmla="*/ 1531 h 1531"/>
                    <a:gd name="T2" fmla="*/ 417 w 417"/>
                    <a:gd name="T3" fmla="*/ 1510 h 1531"/>
                    <a:gd name="T4" fmla="*/ 417 w 417"/>
                    <a:gd name="T5" fmla="*/ 12 h 1531"/>
                    <a:gd name="T6" fmla="*/ 0 w 417"/>
                    <a:gd name="T7" fmla="*/ 0 h 1531"/>
                    <a:gd name="T8" fmla="*/ 0 w 417"/>
                    <a:gd name="T9" fmla="*/ 1531 h 1531"/>
                  </a:gdLst>
                  <a:ahLst/>
                  <a:cxnLst>
                    <a:cxn ang="0">
                      <a:pos x="T0" y="T1"/>
                    </a:cxn>
                    <a:cxn ang="0">
                      <a:pos x="T2" y="T3"/>
                    </a:cxn>
                    <a:cxn ang="0">
                      <a:pos x="T4" y="T5"/>
                    </a:cxn>
                    <a:cxn ang="0">
                      <a:pos x="T6" y="T7"/>
                    </a:cxn>
                    <a:cxn ang="0">
                      <a:pos x="T8" y="T9"/>
                    </a:cxn>
                  </a:cxnLst>
                  <a:rect l="0" t="0" r="r" b="b"/>
                  <a:pathLst>
                    <a:path w="417" h="1531">
                      <a:moveTo>
                        <a:pt x="0" y="1531"/>
                      </a:moveTo>
                      <a:lnTo>
                        <a:pt x="417" y="1510"/>
                      </a:lnTo>
                      <a:lnTo>
                        <a:pt x="417" y="12"/>
                      </a:lnTo>
                      <a:lnTo>
                        <a:pt x="0" y="0"/>
                      </a:lnTo>
                      <a:lnTo>
                        <a:pt x="0" y="1531"/>
                      </a:lnTo>
                      <a:close/>
                    </a:path>
                  </a:pathLst>
                </a:custGeom>
                <a:gradFill>
                  <a:gsLst>
                    <a:gs pos="84000">
                      <a:schemeClr val="bg2">
                        <a:lumMod val="75000"/>
                      </a:schemeClr>
                    </a:gs>
                    <a:gs pos="0">
                      <a:schemeClr val="tx2">
                        <a:lumMod val="60000"/>
                        <a:lumOff val="40000"/>
                        <a:alpha val="0"/>
                      </a:schemeClr>
                    </a:gs>
                  </a:gsLst>
                  <a:lin ang="16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41" name="Freeform 40"/>
                <p:cNvSpPr>
                  <a:spLocks/>
                </p:cNvSpPr>
                <p:nvPr/>
              </p:nvSpPr>
              <p:spPr bwMode="auto">
                <a:xfrm>
                  <a:off x="4648124" y="5667222"/>
                  <a:ext cx="55563" cy="247650"/>
                </a:xfrm>
                <a:custGeom>
                  <a:avLst/>
                  <a:gdLst>
                    <a:gd name="T0" fmla="*/ 0 w 416"/>
                    <a:gd name="T1" fmla="*/ 1876 h 1876"/>
                    <a:gd name="T2" fmla="*/ 416 w 416"/>
                    <a:gd name="T3" fmla="*/ 1855 h 1876"/>
                    <a:gd name="T4" fmla="*/ 416 w 416"/>
                    <a:gd name="T5" fmla="*/ 19 h 1876"/>
                    <a:gd name="T6" fmla="*/ 0 w 416"/>
                    <a:gd name="T7" fmla="*/ 0 h 1876"/>
                    <a:gd name="T8" fmla="*/ 0 w 416"/>
                    <a:gd name="T9" fmla="*/ 1876 h 1876"/>
                  </a:gdLst>
                  <a:ahLst/>
                  <a:cxnLst>
                    <a:cxn ang="0">
                      <a:pos x="T0" y="T1"/>
                    </a:cxn>
                    <a:cxn ang="0">
                      <a:pos x="T2" y="T3"/>
                    </a:cxn>
                    <a:cxn ang="0">
                      <a:pos x="T4" y="T5"/>
                    </a:cxn>
                    <a:cxn ang="0">
                      <a:pos x="T6" y="T7"/>
                    </a:cxn>
                    <a:cxn ang="0">
                      <a:pos x="T8" y="T9"/>
                    </a:cxn>
                  </a:cxnLst>
                  <a:rect l="0" t="0" r="r" b="b"/>
                  <a:pathLst>
                    <a:path w="416" h="1876">
                      <a:moveTo>
                        <a:pt x="0" y="1876"/>
                      </a:moveTo>
                      <a:lnTo>
                        <a:pt x="416" y="1855"/>
                      </a:lnTo>
                      <a:lnTo>
                        <a:pt x="416" y="19"/>
                      </a:lnTo>
                      <a:lnTo>
                        <a:pt x="0" y="0"/>
                      </a:lnTo>
                      <a:lnTo>
                        <a:pt x="0" y="1876"/>
                      </a:lnTo>
                      <a:close/>
                    </a:path>
                  </a:pathLst>
                </a:custGeom>
                <a:gradFill>
                  <a:gsLst>
                    <a:gs pos="84000">
                      <a:schemeClr val="bg2">
                        <a:lumMod val="75000"/>
                      </a:schemeClr>
                    </a:gs>
                    <a:gs pos="0">
                      <a:schemeClr val="tx2">
                        <a:lumMod val="60000"/>
                        <a:lumOff val="40000"/>
                        <a:alpha val="0"/>
                      </a:schemeClr>
                    </a:gs>
                  </a:gsLst>
                  <a:lin ang="162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42" name="Freeform 41"/>
                <p:cNvSpPr>
                  <a:spLocks/>
                </p:cNvSpPr>
                <p:nvPr/>
              </p:nvSpPr>
              <p:spPr bwMode="auto">
                <a:xfrm>
                  <a:off x="4631161" y="5929159"/>
                  <a:ext cx="247968" cy="33338"/>
                </a:xfrm>
                <a:custGeom>
                  <a:avLst/>
                  <a:gdLst>
                    <a:gd name="T0" fmla="*/ 1648 w 1705"/>
                    <a:gd name="T1" fmla="*/ 0 h 256"/>
                    <a:gd name="T2" fmla="*/ 57 w 1705"/>
                    <a:gd name="T3" fmla="*/ 91 h 256"/>
                    <a:gd name="T4" fmla="*/ 57 w 1705"/>
                    <a:gd name="T5" fmla="*/ 91 h 256"/>
                    <a:gd name="T6" fmla="*/ 51 w 1705"/>
                    <a:gd name="T7" fmla="*/ 92 h 256"/>
                    <a:gd name="T8" fmla="*/ 46 w 1705"/>
                    <a:gd name="T9" fmla="*/ 93 h 256"/>
                    <a:gd name="T10" fmla="*/ 40 w 1705"/>
                    <a:gd name="T11" fmla="*/ 96 h 256"/>
                    <a:gd name="T12" fmla="*/ 35 w 1705"/>
                    <a:gd name="T13" fmla="*/ 99 h 256"/>
                    <a:gd name="T14" fmla="*/ 30 w 1705"/>
                    <a:gd name="T15" fmla="*/ 102 h 256"/>
                    <a:gd name="T16" fmla="*/ 26 w 1705"/>
                    <a:gd name="T17" fmla="*/ 107 h 256"/>
                    <a:gd name="T18" fmla="*/ 21 w 1705"/>
                    <a:gd name="T19" fmla="*/ 112 h 256"/>
                    <a:gd name="T20" fmla="*/ 17 w 1705"/>
                    <a:gd name="T21" fmla="*/ 117 h 256"/>
                    <a:gd name="T22" fmla="*/ 10 w 1705"/>
                    <a:gd name="T23" fmla="*/ 130 h 256"/>
                    <a:gd name="T24" fmla="*/ 5 w 1705"/>
                    <a:gd name="T25" fmla="*/ 145 h 256"/>
                    <a:gd name="T26" fmla="*/ 2 w 1705"/>
                    <a:gd name="T27" fmla="*/ 160 h 256"/>
                    <a:gd name="T28" fmla="*/ 0 w 1705"/>
                    <a:gd name="T29" fmla="*/ 177 h 256"/>
                    <a:gd name="T30" fmla="*/ 0 w 1705"/>
                    <a:gd name="T31" fmla="*/ 177 h 256"/>
                    <a:gd name="T32" fmla="*/ 2 w 1705"/>
                    <a:gd name="T33" fmla="*/ 194 h 256"/>
                    <a:gd name="T34" fmla="*/ 5 w 1705"/>
                    <a:gd name="T35" fmla="*/ 209 h 256"/>
                    <a:gd name="T36" fmla="*/ 10 w 1705"/>
                    <a:gd name="T37" fmla="*/ 223 h 256"/>
                    <a:gd name="T38" fmla="*/ 13 w 1705"/>
                    <a:gd name="T39" fmla="*/ 229 h 256"/>
                    <a:gd name="T40" fmla="*/ 17 w 1705"/>
                    <a:gd name="T41" fmla="*/ 235 h 256"/>
                    <a:gd name="T42" fmla="*/ 21 w 1705"/>
                    <a:gd name="T43" fmla="*/ 240 h 256"/>
                    <a:gd name="T44" fmla="*/ 26 w 1705"/>
                    <a:gd name="T45" fmla="*/ 244 h 256"/>
                    <a:gd name="T46" fmla="*/ 30 w 1705"/>
                    <a:gd name="T47" fmla="*/ 248 h 256"/>
                    <a:gd name="T48" fmla="*/ 35 w 1705"/>
                    <a:gd name="T49" fmla="*/ 251 h 256"/>
                    <a:gd name="T50" fmla="*/ 40 w 1705"/>
                    <a:gd name="T51" fmla="*/ 254 h 256"/>
                    <a:gd name="T52" fmla="*/ 46 w 1705"/>
                    <a:gd name="T53" fmla="*/ 255 h 256"/>
                    <a:gd name="T54" fmla="*/ 51 w 1705"/>
                    <a:gd name="T55" fmla="*/ 256 h 256"/>
                    <a:gd name="T56" fmla="*/ 57 w 1705"/>
                    <a:gd name="T57" fmla="*/ 256 h 256"/>
                    <a:gd name="T58" fmla="*/ 1648 w 1705"/>
                    <a:gd name="T59" fmla="*/ 152 h 256"/>
                    <a:gd name="T60" fmla="*/ 1648 w 1705"/>
                    <a:gd name="T61" fmla="*/ 152 h 256"/>
                    <a:gd name="T62" fmla="*/ 1654 w 1705"/>
                    <a:gd name="T63" fmla="*/ 151 h 256"/>
                    <a:gd name="T64" fmla="*/ 1660 w 1705"/>
                    <a:gd name="T65" fmla="*/ 150 h 256"/>
                    <a:gd name="T66" fmla="*/ 1665 w 1705"/>
                    <a:gd name="T67" fmla="*/ 147 h 256"/>
                    <a:gd name="T68" fmla="*/ 1671 w 1705"/>
                    <a:gd name="T69" fmla="*/ 145 h 256"/>
                    <a:gd name="T70" fmla="*/ 1675 w 1705"/>
                    <a:gd name="T71" fmla="*/ 141 h 256"/>
                    <a:gd name="T72" fmla="*/ 1680 w 1705"/>
                    <a:gd name="T73" fmla="*/ 137 h 256"/>
                    <a:gd name="T74" fmla="*/ 1689 w 1705"/>
                    <a:gd name="T75" fmla="*/ 127 h 256"/>
                    <a:gd name="T76" fmla="*/ 1695 w 1705"/>
                    <a:gd name="T77" fmla="*/ 115 h 256"/>
                    <a:gd name="T78" fmla="*/ 1701 w 1705"/>
                    <a:gd name="T79" fmla="*/ 102 h 256"/>
                    <a:gd name="T80" fmla="*/ 1704 w 1705"/>
                    <a:gd name="T81" fmla="*/ 88 h 256"/>
                    <a:gd name="T82" fmla="*/ 1705 w 1705"/>
                    <a:gd name="T83" fmla="*/ 72 h 256"/>
                    <a:gd name="T84" fmla="*/ 1705 w 1705"/>
                    <a:gd name="T85" fmla="*/ 72 h 256"/>
                    <a:gd name="T86" fmla="*/ 1704 w 1705"/>
                    <a:gd name="T87" fmla="*/ 57 h 256"/>
                    <a:gd name="T88" fmla="*/ 1701 w 1705"/>
                    <a:gd name="T89" fmla="*/ 43 h 256"/>
                    <a:gd name="T90" fmla="*/ 1695 w 1705"/>
                    <a:gd name="T91" fmla="*/ 30 h 256"/>
                    <a:gd name="T92" fmla="*/ 1689 w 1705"/>
                    <a:gd name="T93" fmla="*/ 20 h 256"/>
                    <a:gd name="T94" fmla="*/ 1685 w 1705"/>
                    <a:gd name="T95" fmla="*/ 15 h 256"/>
                    <a:gd name="T96" fmla="*/ 1680 w 1705"/>
                    <a:gd name="T97" fmla="*/ 11 h 256"/>
                    <a:gd name="T98" fmla="*/ 1675 w 1705"/>
                    <a:gd name="T99" fmla="*/ 7 h 256"/>
                    <a:gd name="T100" fmla="*/ 1671 w 1705"/>
                    <a:gd name="T101" fmla="*/ 4 h 256"/>
                    <a:gd name="T102" fmla="*/ 1665 w 1705"/>
                    <a:gd name="T103" fmla="*/ 2 h 256"/>
                    <a:gd name="T104" fmla="*/ 1660 w 1705"/>
                    <a:gd name="T105" fmla="*/ 0 h 256"/>
                    <a:gd name="T106" fmla="*/ 1654 w 1705"/>
                    <a:gd name="T107" fmla="*/ 0 h 256"/>
                    <a:gd name="T108" fmla="*/ 1648 w 1705"/>
                    <a:gd name="T109" fmla="*/ 0 h 256"/>
                    <a:gd name="T110" fmla="*/ 1648 w 1705"/>
                    <a:gd name="T11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5" h="256">
                      <a:moveTo>
                        <a:pt x="1648" y="0"/>
                      </a:moveTo>
                      <a:lnTo>
                        <a:pt x="57" y="91"/>
                      </a:lnTo>
                      <a:lnTo>
                        <a:pt x="57" y="91"/>
                      </a:lnTo>
                      <a:lnTo>
                        <a:pt x="51" y="92"/>
                      </a:lnTo>
                      <a:lnTo>
                        <a:pt x="46" y="93"/>
                      </a:lnTo>
                      <a:lnTo>
                        <a:pt x="40" y="96"/>
                      </a:lnTo>
                      <a:lnTo>
                        <a:pt x="35" y="99"/>
                      </a:lnTo>
                      <a:lnTo>
                        <a:pt x="30" y="102"/>
                      </a:lnTo>
                      <a:lnTo>
                        <a:pt x="26" y="107"/>
                      </a:lnTo>
                      <a:lnTo>
                        <a:pt x="21" y="112"/>
                      </a:lnTo>
                      <a:lnTo>
                        <a:pt x="17" y="117"/>
                      </a:lnTo>
                      <a:lnTo>
                        <a:pt x="10" y="130"/>
                      </a:lnTo>
                      <a:lnTo>
                        <a:pt x="5" y="145"/>
                      </a:lnTo>
                      <a:lnTo>
                        <a:pt x="2" y="160"/>
                      </a:lnTo>
                      <a:lnTo>
                        <a:pt x="0" y="177"/>
                      </a:lnTo>
                      <a:lnTo>
                        <a:pt x="0" y="177"/>
                      </a:lnTo>
                      <a:lnTo>
                        <a:pt x="2" y="194"/>
                      </a:lnTo>
                      <a:lnTo>
                        <a:pt x="5" y="209"/>
                      </a:lnTo>
                      <a:lnTo>
                        <a:pt x="10" y="223"/>
                      </a:lnTo>
                      <a:lnTo>
                        <a:pt x="13" y="229"/>
                      </a:lnTo>
                      <a:lnTo>
                        <a:pt x="17" y="235"/>
                      </a:lnTo>
                      <a:lnTo>
                        <a:pt x="21" y="240"/>
                      </a:lnTo>
                      <a:lnTo>
                        <a:pt x="26" y="244"/>
                      </a:lnTo>
                      <a:lnTo>
                        <a:pt x="30" y="248"/>
                      </a:lnTo>
                      <a:lnTo>
                        <a:pt x="35" y="251"/>
                      </a:lnTo>
                      <a:lnTo>
                        <a:pt x="40" y="254"/>
                      </a:lnTo>
                      <a:lnTo>
                        <a:pt x="46" y="255"/>
                      </a:lnTo>
                      <a:lnTo>
                        <a:pt x="51" y="256"/>
                      </a:lnTo>
                      <a:lnTo>
                        <a:pt x="57" y="256"/>
                      </a:lnTo>
                      <a:lnTo>
                        <a:pt x="1648" y="152"/>
                      </a:lnTo>
                      <a:lnTo>
                        <a:pt x="1648" y="152"/>
                      </a:lnTo>
                      <a:lnTo>
                        <a:pt x="1654" y="151"/>
                      </a:lnTo>
                      <a:lnTo>
                        <a:pt x="1660" y="150"/>
                      </a:lnTo>
                      <a:lnTo>
                        <a:pt x="1665" y="147"/>
                      </a:lnTo>
                      <a:lnTo>
                        <a:pt x="1671" y="145"/>
                      </a:lnTo>
                      <a:lnTo>
                        <a:pt x="1675" y="141"/>
                      </a:lnTo>
                      <a:lnTo>
                        <a:pt x="1680" y="137"/>
                      </a:lnTo>
                      <a:lnTo>
                        <a:pt x="1689" y="127"/>
                      </a:lnTo>
                      <a:lnTo>
                        <a:pt x="1695" y="115"/>
                      </a:lnTo>
                      <a:lnTo>
                        <a:pt x="1701" y="102"/>
                      </a:lnTo>
                      <a:lnTo>
                        <a:pt x="1704" y="88"/>
                      </a:lnTo>
                      <a:lnTo>
                        <a:pt x="1705" y="72"/>
                      </a:lnTo>
                      <a:lnTo>
                        <a:pt x="1705" y="72"/>
                      </a:lnTo>
                      <a:lnTo>
                        <a:pt x="1704" y="57"/>
                      </a:lnTo>
                      <a:lnTo>
                        <a:pt x="1701" y="43"/>
                      </a:lnTo>
                      <a:lnTo>
                        <a:pt x="1695" y="30"/>
                      </a:lnTo>
                      <a:lnTo>
                        <a:pt x="1689" y="20"/>
                      </a:lnTo>
                      <a:lnTo>
                        <a:pt x="1685" y="15"/>
                      </a:lnTo>
                      <a:lnTo>
                        <a:pt x="1680" y="11"/>
                      </a:lnTo>
                      <a:lnTo>
                        <a:pt x="1675" y="7"/>
                      </a:lnTo>
                      <a:lnTo>
                        <a:pt x="1671" y="4"/>
                      </a:lnTo>
                      <a:lnTo>
                        <a:pt x="1665" y="2"/>
                      </a:lnTo>
                      <a:lnTo>
                        <a:pt x="1660" y="0"/>
                      </a:lnTo>
                      <a:lnTo>
                        <a:pt x="1654" y="0"/>
                      </a:lnTo>
                      <a:lnTo>
                        <a:pt x="1648" y="0"/>
                      </a:lnTo>
                      <a:lnTo>
                        <a:pt x="1648"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sp>
            <p:nvSpPr>
              <p:cNvPr id="29" name="Freeform 28"/>
              <p:cNvSpPr>
                <a:spLocks/>
              </p:cNvSpPr>
              <p:nvPr/>
            </p:nvSpPr>
            <p:spPr bwMode="auto">
              <a:xfrm>
                <a:off x="7224243" y="5419782"/>
                <a:ext cx="222250" cy="38100"/>
              </a:xfrm>
              <a:custGeom>
                <a:avLst/>
                <a:gdLst>
                  <a:gd name="T0" fmla="*/ 0 w 1683"/>
                  <a:gd name="T1" fmla="*/ 292 h 292"/>
                  <a:gd name="T2" fmla="*/ 1683 w 1683"/>
                  <a:gd name="T3" fmla="*/ 181 h 292"/>
                  <a:gd name="T4" fmla="*/ 1683 w 1683"/>
                  <a:gd name="T5" fmla="*/ 0 h 292"/>
                  <a:gd name="T6" fmla="*/ 0 w 1683"/>
                  <a:gd name="T7" fmla="*/ 95 h 292"/>
                  <a:gd name="T8" fmla="*/ 0 w 1683"/>
                  <a:gd name="T9" fmla="*/ 292 h 292"/>
                </a:gdLst>
                <a:ahLst/>
                <a:cxnLst>
                  <a:cxn ang="0">
                    <a:pos x="T0" y="T1"/>
                  </a:cxn>
                  <a:cxn ang="0">
                    <a:pos x="T2" y="T3"/>
                  </a:cxn>
                  <a:cxn ang="0">
                    <a:pos x="T4" y="T5"/>
                  </a:cxn>
                  <a:cxn ang="0">
                    <a:pos x="T6" y="T7"/>
                  </a:cxn>
                  <a:cxn ang="0">
                    <a:pos x="T8" y="T9"/>
                  </a:cxn>
                </a:cxnLst>
                <a:rect l="0" t="0" r="r" b="b"/>
                <a:pathLst>
                  <a:path w="1683" h="292">
                    <a:moveTo>
                      <a:pt x="0" y="292"/>
                    </a:moveTo>
                    <a:lnTo>
                      <a:pt x="1683" y="181"/>
                    </a:lnTo>
                    <a:lnTo>
                      <a:pt x="1683" y="0"/>
                    </a:lnTo>
                    <a:lnTo>
                      <a:pt x="0" y="95"/>
                    </a:lnTo>
                    <a:lnTo>
                      <a:pt x="0" y="29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0" name="Freeform 29"/>
              <p:cNvSpPr>
                <a:spLocks/>
              </p:cNvSpPr>
              <p:nvPr/>
            </p:nvSpPr>
            <p:spPr bwMode="auto">
              <a:xfrm>
                <a:off x="7224243" y="5378507"/>
                <a:ext cx="166688" cy="33338"/>
              </a:xfrm>
              <a:custGeom>
                <a:avLst/>
                <a:gdLst>
                  <a:gd name="T0" fmla="*/ 1263 w 1263"/>
                  <a:gd name="T1" fmla="*/ 0 h 248"/>
                  <a:gd name="T2" fmla="*/ 0 w 1263"/>
                  <a:gd name="T3" fmla="*/ 52 h 248"/>
                  <a:gd name="T4" fmla="*/ 0 w 1263"/>
                  <a:gd name="T5" fmla="*/ 248 h 248"/>
                  <a:gd name="T6" fmla="*/ 1263 w 1263"/>
                  <a:gd name="T7" fmla="*/ 185 h 248"/>
                  <a:gd name="T8" fmla="*/ 1263 w 1263"/>
                  <a:gd name="T9" fmla="*/ 0 h 248"/>
                </a:gdLst>
                <a:ahLst/>
                <a:cxnLst>
                  <a:cxn ang="0">
                    <a:pos x="T0" y="T1"/>
                  </a:cxn>
                  <a:cxn ang="0">
                    <a:pos x="T2" y="T3"/>
                  </a:cxn>
                  <a:cxn ang="0">
                    <a:pos x="T4" y="T5"/>
                  </a:cxn>
                  <a:cxn ang="0">
                    <a:pos x="T6" y="T7"/>
                  </a:cxn>
                  <a:cxn ang="0">
                    <a:pos x="T8" y="T9"/>
                  </a:cxn>
                </a:cxnLst>
                <a:rect l="0" t="0" r="r" b="b"/>
                <a:pathLst>
                  <a:path w="1263" h="248">
                    <a:moveTo>
                      <a:pt x="1263" y="0"/>
                    </a:moveTo>
                    <a:lnTo>
                      <a:pt x="0" y="52"/>
                    </a:lnTo>
                    <a:lnTo>
                      <a:pt x="0" y="248"/>
                    </a:lnTo>
                    <a:lnTo>
                      <a:pt x="1263" y="185"/>
                    </a:lnTo>
                    <a:lnTo>
                      <a:pt x="1263"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1" name="Freeform 12"/>
              <p:cNvSpPr>
                <a:spLocks/>
              </p:cNvSpPr>
              <p:nvPr/>
            </p:nvSpPr>
            <p:spPr bwMode="auto">
              <a:xfrm>
                <a:off x="7224243" y="5334057"/>
                <a:ext cx="222250" cy="31750"/>
              </a:xfrm>
              <a:custGeom>
                <a:avLst/>
                <a:gdLst>
                  <a:gd name="T0" fmla="*/ 0 w 1683"/>
                  <a:gd name="T1" fmla="*/ 241 h 241"/>
                  <a:gd name="T2" fmla="*/ 1683 w 1683"/>
                  <a:gd name="T3" fmla="*/ 181 h 241"/>
                  <a:gd name="T4" fmla="*/ 1683 w 1683"/>
                  <a:gd name="T5" fmla="*/ 0 h 241"/>
                  <a:gd name="T6" fmla="*/ 0 w 1683"/>
                  <a:gd name="T7" fmla="*/ 44 h 241"/>
                  <a:gd name="T8" fmla="*/ 0 w 1683"/>
                  <a:gd name="T9" fmla="*/ 241 h 241"/>
                </a:gdLst>
                <a:ahLst/>
                <a:cxnLst>
                  <a:cxn ang="0">
                    <a:pos x="T0" y="T1"/>
                  </a:cxn>
                  <a:cxn ang="0">
                    <a:pos x="T2" y="T3"/>
                  </a:cxn>
                  <a:cxn ang="0">
                    <a:pos x="T4" y="T5"/>
                  </a:cxn>
                  <a:cxn ang="0">
                    <a:pos x="T6" y="T7"/>
                  </a:cxn>
                  <a:cxn ang="0">
                    <a:pos x="T8" y="T9"/>
                  </a:cxn>
                </a:cxnLst>
                <a:rect l="0" t="0" r="r" b="b"/>
                <a:pathLst>
                  <a:path w="1683" h="241">
                    <a:moveTo>
                      <a:pt x="0" y="241"/>
                    </a:moveTo>
                    <a:lnTo>
                      <a:pt x="1683" y="181"/>
                    </a:lnTo>
                    <a:lnTo>
                      <a:pt x="1683" y="0"/>
                    </a:lnTo>
                    <a:lnTo>
                      <a:pt x="0" y="44"/>
                    </a:lnTo>
                    <a:lnTo>
                      <a:pt x="0" y="24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2" name="Freeform 13"/>
              <p:cNvSpPr>
                <a:spLocks/>
              </p:cNvSpPr>
              <p:nvPr/>
            </p:nvSpPr>
            <p:spPr bwMode="auto">
              <a:xfrm>
                <a:off x="7224243" y="5292782"/>
                <a:ext cx="166688" cy="26988"/>
              </a:xfrm>
              <a:custGeom>
                <a:avLst/>
                <a:gdLst>
                  <a:gd name="T0" fmla="*/ 1263 w 1263"/>
                  <a:gd name="T1" fmla="*/ 0 h 210"/>
                  <a:gd name="T2" fmla="*/ 0 w 1263"/>
                  <a:gd name="T3" fmla="*/ 14 h 210"/>
                  <a:gd name="T4" fmla="*/ 0 w 1263"/>
                  <a:gd name="T5" fmla="*/ 210 h 210"/>
                  <a:gd name="T6" fmla="*/ 1263 w 1263"/>
                  <a:gd name="T7" fmla="*/ 184 h 210"/>
                  <a:gd name="T8" fmla="*/ 1263 w 1263"/>
                  <a:gd name="T9" fmla="*/ 0 h 210"/>
                </a:gdLst>
                <a:ahLst/>
                <a:cxnLst>
                  <a:cxn ang="0">
                    <a:pos x="T0" y="T1"/>
                  </a:cxn>
                  <a:cxn ang="0">
                    <a:pos x="T2" y="T3"/>
                  </a:cxn>
                  <a:cxn ang="0">
                    <a:pos x="T4" y="T5"/>
                  </a:cxn>
                  <a:cxn ang="0">
                    <a:pos x="T6" y="T7"/>
                  </a:cxn>
                  <a:cxn ang="0">
                    <a:pos x="T8" y="T9"/>
                  </a:cxn>
                </a:cxnLst>
                <a:rect l="0" t="0" r="r" b="b"/>
                <a:pathLst>
                  <a:path w="1263" h="210">
                    <a:moveTo>
                      <a:pt x="1263" y="0"/>
                    </a:moveTo>
                    <a:lnTo>
                      <a:pt x="0" y="14"/>
                    </a:lnTo>
                    <a:lnTo>
                      <a:pt x="0" y="210"/>
                    </a:lnTo>
                    <a:lnTo>
                      <a:pt x="1263" y="184"/>
                    </a:lnTo>
                    <a:lnTo>
                      <a:pt x="1263"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3" name="Freeform 14"/>
              <p:cNvSpPr>
                <a:spLocks/>
              </p:cNvSpPr>
              <p:nvPr/>
            </p:nvSpPr>
            <p:spPr bwMode="auto">
              <a:xfrm>
                <a:off x="7224243" y="4981633"/>
                <a:ext cx="166688" cy="47625"/>
              </a:xfrm>
              <a:custGeom>
                <a:avLst/>
                <a:gdLst>
                  <a:gd name="T0" fmla="*/ 1263 w 1263"/>
                  <a:gd name="T1" fmla="*/ 173 h 358"/>
                  <a:gd name="T2" fmla="*/ 0 w 1263"/>
                  <a:gd name="T3" fmla="*/ 0 h 358"/>
                  <a:gd name="T4" fmla="*/ 0 w 1263"/>
                  <a:gd name="T5" fmla="*/ 196 h 358"/>
                  <a:gd name="T6" fmla="*/ 1263 w 1263"/>
                  <a:gd name="T7" fmla="*/ 358 h 358"/>
                  <a:gd name="T8" fmla="*/ 1263 w 1263"/>
                  <a:gd name="T9" fmla="*/ 173 h 358"/>
                </a:gdLst>
                <a:ahLst/>
                <a:cxnLst>
                  <a:cxn ang="0">
                    <a:pos x="T0" y="T1"/>
                  </a:cxn>
                  <a:cxn ang="0">
                    <a:pos x="T2" y="T3"/>
                  </a:cxn>
                  <a:cxn ang="0">
                    <a:pos x="T4" y="T5"/>
                  </a:cxn>
                  <a:cxn ang="0">
                    <a:pos x="T6" y="T7"/>
                  </a:cxn>
                  <a:cxn ang="0">
                    <a:pos x="T8" y="T9"/>
                  </a:cxn>
                </a:cxnLst>
                <a:rect l="0" t="0" r="r" b="b"/>
                <a:pathLst>
                  <a:path w="1263" h="358">
                    <a:moveTo>
                      <a:pt x="1263" y="173"/>
                    </a:moveTo>
                    <a:lnTo>
                      <a:pt x="0" y="0"/>
                    </a:lnTo>
                    <a:lnTo>
                      <a:pt x="0" y="196"/>
                    </a:lnTo>
                    <a:lnTo>
                      <a:pt x="1263" y="358"/>
                    </a:lnTo>
                    <a:lnTo>
                      <a:pt x="1263" y="173"/>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4" name="Freeform 15"/>
              <p:cNvSpPr>
                <a:spLocks/>
              </p:cNvSpPr>
              <p:nvPr/>
            </p:nvSpPr>
            <p:spPr bwMode="auto">
              <a:xfrm>
                <a:off x="7231736" y="5080809"/>
                <a:ext cx="153503" cy="176721"/>
              </a:xfrm>
              <a:custGeom>
                <a:avLst/>
                <a:gdLst>
                  <a:gd name="T0" fmla="*/ 1238 w 1409"/>
                  <a:gd name="T1" fmla="*/ 1106 h 1106"/>
                  <a:gd name="T2" fmla="*/ 1289 w 1409"/>
                  <a:gd name="T3" fmla="*/ 1099 h 1106"/>
                  <a:gd name="T4" fmla="*/ 1346 w 1409"/>
                  <a:gd name="T5" fmla="*/ 1074 h 1106"/>
                  <a:gd name="T6" fmla="*/ 1388 w 1409"/>
                  <a:gd name="T7" fmla="*/ 1034 h 1106"/>
                  <a:gd name="T8" fmla="*/ 1408 w 1409"/>
                  <a:gd name="T9" fmla="*/ 983 h 1106"/>
                  <a:gd name="T10" fmla="*/ 1407 w 1409"/>
                  <a:gd name="T11" fmla="*/ 950 h 1106"/>
                  <a:gd name="T12" fmla="*/ 1393 w 1409"/>
                  <a:gd name="T13" fmla="*/ 905 h 1106"/>
                  <a:gd name="T14" fmla="*/ 1339 w 1409"/>
                  <a:gd name="T15" fmla="*/ 801 h 1106"/>
                  <a:gd name="T16" fmla="*/ 1264 w 1409"/>
                  <a:gd name="T17" fmla="*/ 708 h 1106"/>
                  <a:gd name="T18" fmla="*/ 1169 w 1409"/>
                  <a:gd name="T19" fmla="*/ 625 h 1106"/>
                  <a:gd name="T20" fmla="*/ 1087 w 1409"/>
                  <a:gd name="T21" fmla="*/ 574 h 1106"/>
                  <a:gd name="T22" fmla="*/ 998 w 1409"/>
                  <a:gd name="T23" fmla="*/ 531 h 1106"/>
                  <a:gd name="T24" fmla="*/ 914 w 1409"/>
                  <a:gd name="T25" fmla="*/ 503 h 1106"/>
                  <a:gd name="T26" fmla="*/ 966 w 1409"/>
                  <a:gd name="T27" fmla="*/ 462 h 1106"/>
                  <a:gd name="T28" fmla="*/ 1006 w 1409"/>
                  <a:gd name="T29" fmla="*/ 412 h 1106"/>
                  <a:gd name="T30" fmla="*/ 1031 w 1409"/>
                  <a:gd name="T31" fmla="*/ 355 h 1106"/>
                  <a:gd name="T32" fmla="*/ 1040 w 1409"/>
                  <a:gd name="T33" fmla="*/ 292 h 1106"/>
                  <a:gd name="T34" fmla="*/ 1036 w 1409"/>
                  <a:gd name="T35" fmla="*/ 250 h 1106"/>
                  <a:gd name="T36" fmla="*/ 1020 w 1409"/>
                  <a:gd name="T37" fmla="*/ 197 h 1106"/>
                  <a:gd name="T38" fmla="*/ 992 w 1409"/>
                  <a:gd name="T39" fmla="*/ 148 h 1106"/>
                  <a:gd name="T40" fmla="*/ 953 w 1409"/>
                  <a:gd name="T41" fmla="*/ 104 h 1106"/>
                  <a:gd name="T42" fmla="*/ 905 w 1409"/>
                  <a:gd name="T43" fmla="*/ 66 h 1106"/>
                  <a:gd name="T44" fmla="*/ 850 w 1409"/>
                  <a:gd name="T45" fmla="*/ 35 h 1106"/>
                  <a:gd name="T46" fmla="*/ 788 w 1409"/>
                  <a:gd name="T47" fmla="*/ 14 h 1106"/>
                  <a:gd name="T48" fmla="*/ 722 w 1409"/>
                  <a:gd name="T49" fmla="*/ 2 h 1106"/>
                  <a:gd name="T50" fmla="*/ 670 w 1409"/>
                  <a:gd name="T51" fmla="*/ 1 h 1106"/>
                  <a:gd name="T52" fmla="*/ 605 w 1409"/>
                  <a:gd name="T53" fmla="*/ 8 h 1106"/>
                  <a:gd name="T54" fmla="*/ 544 w 1409"/>
                  <a:gd name="T55" fmla="*/ 27 h 1106"/>
                  <a:gd name="T56" fmla="*/ 491 w 1409"/>
                  <a:gd name="T57" fmla="*/ 54 h 1106"/>
                  <a:gd name="T58" fmla="*/ 445 w 1409"/>
                  <a:gd name="T59" fmla="*/ 91 h 1106"/>
                  <a:gd name="T60" fmla="*/ 409 w 1409"/>
                  <a:gd name="T61" fmla="*/ 134 h 1106"/>
                  <a:gd name="T62" fmla="*/ 384 w 1409"/>
                  <a:gd name="T63" fmla="*/ 183 h 1106"/>
                  <a:gd name="T64" fmla="*/ 370 w 1409"/>
                  <a:gd name="T65" fmla="*/ 237 h 1106"/>
                  <a:gd name="T66" fmla="*/ 369 w 1409"/>
                  <a:gd name="T67" fmla="*/ 283 h 1106"/>
                  <a:gd name="T68" fmla="*/ 382 w 1409"/>
                  <a:gd name="T69" fmla="*/ 347 h 1106"/>
                  <a:gd name="T70" fmla="*/ 412 w 1409"/>
                  <a:gd name="T71" fmla="*/ 406 h 1106"/>
                  <a:gd name="T72" fmla="*/ 455 w 1409"/>
                  <a:gd name="T73" fmla="*/ 458 h 1106"/>
                  <a:gd name="T74" fmla="*/ 495 w 1409"/>
                  <a:gd name="T75" fmla="*/ 491 h 1106"/>
                  <a:gd name="T76" fmla="*/ 411 w 1409"/>
                  <a:gd name="T77" fmla="*/ 515 h 1106"/>
                  <a:gd name="T78" fmla="*/ 331 w 1409"/>
                  <a:gd name="T79" fmla="*/ 549 h 1106"/>
                  <a:gd name="T80" fmla="*/ 265 w 1409"/>
                  <a:gd name="T81" fmla="*/ 587 h 1106"/>
                  <a:gd name="T82" fmla="*/ 167 w 1409"/>
                  <a:gd name="T83" fmla="*/ 665 h 1106"/>
                  <a:gd name="T84" fmla="*/ 87 w 1409"/>
                  <a:gd name="T85" fmla="*/ 758 h 1106"/>
                  <a:gd name="T86" fmla="*/ 27 w 1409"/>
                  <a:gd name="T87" fmla="*/ 863 h 1106"/>
                  <a:gd name="T88" fmla="*/ 3 w 1409"/>
                  <a:gd name="T89" fmla="*/ 929 h 1106"/>
                  <a:gd name="T90" fmla="*/ 0 w 1409"/>
                  <a:gd name="T91" fmla="*/ 959 h 1106"/>
                  <a:gd name="T92" fmla="*/ 13 w 1409"/>
                  <a:gd name="T93" fmla="*/ 1016 h 1106"/>
                  <a:gd name="T94" fmla="*/ 50 w 1409"/>
                  <a:gd name="T95" fmla="*/ 1062 h 1106"/>
                  <a:gd name="T96" fmla="*/ 104 w 1409"/>
                  <a:gd name="T97" fmla="*/ 1093 h 1106"/>
                  <a:gd name="T98" fmla="*/ 171 w 1409"/>
                  <a:gd name="T99" fmla="*/ 1105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9" h="1106">
                    <a:moveTo>
                      <a:pt x="171" y="1105"/>
                    </a:moveTo>
                    <a:lnTo>
                      <a:pt x="626" y="1105"/>
                    </a:lnTo>
                    <a:lnTo>
                      <a:pt x="626" y="1105"/>
                    </a:lnTo>
                    <a:lnTo>
                      <a:pt x="1238" y="1106"/>
                    </a:lnTo>
                    <a:lnTo>
                      <a:pt x="1238" y="1106"/>
                    </a:lnTo>
                    <a:lnTo>
                      <a:pt x="1255" y="1105"/>
                    </a:lnTo>
                    <a:lnTo>
                      <a:pt x="1272" y="1103"/>
                    </a:lnTo>
                    <a:lnTo>
                      <a:pt x="1289" y="1099"/>
                    </a:lnTo>
                    <a:lnTo>
                      <a:pt x="1304" y="1095"/>
                    </a:lnTo>
                    <a:lnTo>
                      <a:pt x="1319" y="1089"/>
                    </a:lnTo>
                    <a:lnTo>
                      <a:pt x="1333" y="1082"/>
                    </a:lnTo>
                    <a:lnTo>
                      <a:pt x="1346" y="1074"/>
                    </a:lnTo>
                    <a:lnTo>
                      <a:pt x="1359" y="1066"/>
                    </a:lnTo>
                    <a:lnTo>
                      <a:pt x="1370" y="1056"/>
                    </a:lnTo>
                    <a:lnTo>
                      <a:pt x="1379" y="1045"/>
                    </a:lnTo>
                    <a:lnTo>
                      <a:pt x="1388" y="1034"/>
                    </a:lnTo>
                    <a:lnTo>
                      <a:pt x="1395" y="1022"/>
                    </a:lnTo>
                    <a:lnTo>
                      <a:pt x="1401" y="1010"/>
                    </a:lnTo>
                    <a:lnTo>
                      <a:pt x="1405" y="997"/>
                    </a:lnTo>
                    <a:lnTo>
                      <a:pt x="1408" y="983"/>
                    </a:lnTo>
                    <a:lnTo>
                      <a:pt x="1409" y="969"/>
                    </a:lnTo>
                    <a:lnTo>
                      <a:pt x="1409" y="969"/>
                    </a:lnTo>
                    <a:lnTo>
                      <a:pt x="1408" y="960"/>
                    </a:lnTo>
                    <a:lnTo>
                      <a:pt x="1407" y="950"/>
                    </a:lnTo>
                    <a:lnTo>
                      <a:pt x="1405" y="941"/>
                    </a:lnTo>
                    <a:lnTo>
                      <a:pt x="1403" y="932"/>
                    </a:lnTo>
                    <a:lnTo>
                      <a:pt x="1403" y="932"/>
                    </a:lnTo>
                    <a:lnTo>
                      <a:pt x="1393" y="905"/>
                    </a:lnTo>
                    <a:lnTo>
                      <a:pt x="1382" y="878"/>
                    </a:lnTo>
                    <a:lnTo>
                      <a:pt x="1369" y="852"/>
                    </a:lnTo>
                    <a:lnTo>
                      <a:pt x="1354" y="827"/>
                    </a:lnTo>
                    <a:lnTo>
                      <a:pt x="1339" y="801"/>
                    </a:lnTo>
                    <a:lnTo>
                      <a:pt x="1322" y="777"/>
                    </a:lnTo>
                    <a:lnTo>
                      <a:pt x="1304" y="753"/>
                    </a:lnTo>
                    <a:lnTo>
                      <a:pt x="1284" y="730"/>
                    </a:lnTo>
                    <a:lnTo>
                      <a:pt x="1264" y="708"/>
                    </a:lnTo>
                    <a:lnTo>
                      <a:pt x="1242" y="686"/>
                    </a:lnTo>
                    <a:lnTo>
                      <a:pt x="1219" y="665"/>
                    </a:lnTo>
                    <a:lnTo>
                      <a:pt x="1195" y="644"/>
                    </a:lnTo>
                    <a:lnTo>
                      <a:pt x="1169" y="625"/>
                    </a:lnTo>
                    <a:lnTo>
                      <a:pt x="1143" y="607"/>
                    </a:lnTo>
                    <a:lnTo>
                      <a:pt x="1116" y="590"/>
                    </a:lnTo>
                    <a:lnTo>
                      <a:pt x="1087" y="574"/>
                    </a:lnTo>
                    <a:lnTo>
                      <a:pt x="1087" y="574"/>
                    </a:lnTo>
                    <a:lnTo>
                      <a:pt x="1076" y="568"/>
                    </a:lnTo>
                    <a:lnTo>
                      <a:pt x="1076" y="568"/>
                    </a:lnTo>
                    <a:lnTo>
                      <a:pt x="1038" y="549"/>
                    </a:lnTo>
                    <a:lnTo>
                      <a:pt x="998" y="531"/>
                    </a:lnTo>
                    <a:lnTo>
                      <a:pt x="956" y="516"/>
                    </a:lnTo>
                    <a:lnTo>
                      <a:pt x="935" y="509"/>
                    </a:lnTo>
                    <a:lnTo>
                      <a:pt x="914" y="503"/>
                    </a:lnTo>
                    <a:lnTo>
                      <a:pt x="914" y="503"/>
                    </a:lnTo>
                    <a:lnTo>
                      <a:pt x="928" y="493"/>
                    </a:lnTo>
                    <a:lnTo>
                      <a:pt x="941" y="484"/>
                    </a:lnTo>
                    <a:lnTo>
                      <a:pt x="954" y="473"/>
                    </a:lnTo>
                    <a:lnTo>
                      <a:pt x="966" y="462"/>
                    </a:lnTo>
                    <a:lnTo>
                      <a:pt x="977" y="450"/>
                    </a:lnTo>
                    <a:lnTo>
                      <a:pt x="988" y="438"/>
                    </a:lnTo>
                    <a:lnTo>
                      <a:pt x="997" y="426"/>
                    </a:lnTo>
                    <a:lnTo>
                      <a:pt x="1006" y="412"/>
                    </a:lnTo>
                    <a:lnTo>
                      <a:pt x="1014" y="399"/>
                    </a:lnTo>
                    <a:lnTo>
                      <a:pt x="1020" y="385"/>
                    </a:lnTo>
                    <a:lnTo>
                      <a:pt x="1026" y="370"/>
                    </a:lnTo>
                    <a:lnTo>
                      <a:pt x="1031" y="355"/>
                    </a:lnTo>
                    <a:lnTo>
                      <a:pt x="1035" y="339"/>
                    </a:lnTo>
                    <a:lnTo>
                      <a:pt x="1038" y="324"/>
                    </a:lnTo>
                    <a:lnTo>
                      <a:pt x="1040" y="308"/>
                    </a:lnTo>
                    <a:lnTo>
                      <a:pt x="1040" y="292"/>
                    </a:lnTo>
                    <a:lnTo>
                      <a:pt x="1040" y="292"/>
                    </a:lnTo>
                    <a:lnTo>
                      <a:pt x="1040" y="278"/>
                    </a:lnTo>
                    <a:lnTo>
                      <a:pt x="1038" y="264"/>
                    </a:lnTo>
                    <a:lnTo>
                      <a:pt x="1036" y="250"/>
                    </a:lnTo>
                    <a:lnTo>
                      <a:pt x="1033" y="237"/>
                    </a:lnTo>
                    <a:lnTo>
                      <a:pt x="1030" y="223"/>
                    </a:lnTo>
                    <a:lnTo>
                      <a:pt x="1025" y="210"/>
                    </a:lnTo>
                    <a:lnTo>
                      <a:pt x="1020" y="197"/>
                    </a:lnTo>
                    <a:lnTo>
                      <a:pt x="1014" y="184"/>
                    </a:lnTo>
                    <a:lnTo>
                      <a:pt x="1007" y="172"/>
                    </a:lnTo>
                    <a:lnTo>
                      <a:pt x="1000" y="160"/>
                    </a:lnTo>
                    <a:lnTo>
                      <a:pt x="992" y="148"/>
                    </a:lnTo>
                    <a:lnTo>
                      <a:pt x="983" y="137"/>
                    </a:lnTo>
                    <a:lnTo>
                      <a:pt x="974" y="125"/>
                    </a:lnTo>
                    <a:lnTo>
                      <a:pt x="964" y="115"/>
                    </a:lnTo>
                    <a:lnTo>
                      <a:pt x="953" y="104"/>
                    </a:lnTo>
                    <a:lnTo>
                      <a:pt x="942" y="94"/>
                    </a:lnTo>
                    <a:lnTo>
                      <a:pt x="930" y="84"/>
                    </a:lnTo>
                    <a:lnTo>
                      <a:pt x="918" y="75"/>
                    </a:lnTo>
                    <a:lnTo>
                      <a:pt x="905" y="66"/>
                    </a:lnTo>
                    <a:lnTo>
                      <a:pt x="892" y="57"/>
                    </a:lnTo>
                    <a:lnTo>
                      <a:pt x="879" y="49"/>
                    </a:lnTo>
                    <a:lnTo>
                      <a:pt x="864" y="42"/>
                    </a:lnTo>
                    <a:lnTo>
                      <a:pt x="850" y="35"/>
                    </a:lnTo>
                    <a:lnTo>
                      <a:pt x="835" y="29"/>
                    </a:lnTo>
                    <a:lnTo>
                      <a:pt x="820" y="23"/>
                    </a:lnTo>
                    <a:lnTo>
                      <a:pt x="804" y="18"/>
                    </a:lnTo>
                    <a:lnTo>
                      <a:pt x="788" y="14"/>
                    </a:lnTo>
                    <a:lnTo>
                      <a:pt x="772" y="10"/>
                    </a:lnTo>
                    <a:lnTo>
                      <a:pt x="756" y="7"/>
                    </a:lnTo>
                    <a:lnTo>
                      <a:pt x="739" y="4"/>
                    </a:lnTo>
                    <a:lnTo>
                      <a:pt x="722" y="2"/>
                    </a:lnTo>
                    <a:lnTo>
                      <a:pt x="704" y="1"/>
                    </a:lnTo>
                    <a:lnTo>
                      <a:pt x="704" y="1"/>
                    </a:lnTo>
                    <a:lnTo>
                      <a:pt x="687" y="0"/>
                    </a:lnTo>
                    <a:lnTo>
                      <a:pt x="670" y="1"/>
                    </a:lnTo>
                    <a:lnTo>
                      <a:pt x="653" y="2"/>
                    </a:lnTo>
                    <a:lnTo>
                      <a:pt x="637" y="3"/>
                    </a:lnTo>
                    <a:lnTo>
                      <a:pt x="620" y="5"/>
                    </a:lnTo>
                    <a:lnTo>
                      <a:pt x="605" y="8"/>
                    </a:lnTo>
                    <a:lnTo>
                      <a:pt x="589" y="12"/>
                    </a:lnTo>
                    <a:lnTo>
                      <a:pt x="574" y="16"/>
                    </a:lnTo>
                    <a:lnTo>
                      <a:pt x="559" y="21"/>
                    </a:lnTo>
                    <a:lnTo>
                      <a:pt x="544" y="27"/>
                    </a:lnTo>
                    <a:lnTo>
                      <a:pt x="530" y="33"/>
                    </a:lnTo>
                    <a:lnTo>
                      <a:pt x="517" y="39"/>
                    </a:lnTo>
                    <a:lnTo>
                      <a:pt x="503" y="47"/>
                    </a:lnTo>
                    <a:lnTo>
                      <a:pt x="491" y="54"/>
                    </a:lnTo>
                    <a:lnTo>
                      <a:pt x="479" y="63"/>
                    </a:lnTo>
                    <a:lnTo>
                      <a:pt x="467" y="72"/>
                    </a:lnTo>
                    <a:lnTo>
                      <a:pt x="456" y="81"/>
                    </a:lnTo>
                    <a:lnTo>
                      <a:pt x="445" y="91"/>
                    </a:lnTo>
                    <a:lnTo>
                      <a:pt x="435" y="101"/>
                    </a:lnTo>
                    <a:lnTo>
                      <a:pt x="426" y="112"/>
                    </a:lnTo>
                    <a:lnTo>
                      <a:pt x="417" y="123"/>
                    </a:lnTo>
                    <a:lnTo>
                      <a:pt x="409" y="134"/>
                    </a:lnTo>
                    <a:lnTo>
                      <a:pt x="402" y="146"/>
                    </a:lnTo>
                    <a:lnTo>
                      <a:pt x="395" y="158"/>
                    </a:lnTo>
                    <a:lnTo>
                      <a:pt x="389" y="170"/>
                    </a:lnTo>
                    <a:lnTo>
                      <a:pt x="384" y="183"/>
                    </a:lnTo>
                    <a:lnTo>
                      <a:pt x="379" y="196"/>
                    </a:lnTo>
                    <a:lnTo>
                      <a:pt x="375" y="210"/>
                    </a:lnTo>
                    <a:lnTo>
                      <a:pt x="372" y="223"/>
                    </a:lnTo>
                    <a:lnTo>
                      <a:pt x="370" y="237"/>
                    </a:lnTo>
                    <a:lnTo>
                      <a:pt x="369" y="252"/>
                    </a:lnTo>
                    <a:lnTo>
                      <a:pt x="369" y="266"/>
                    </a:lnTo>
                    <a:lnTo>
                      <a:pt x="369" y="266"/>
                    </a:lnTo>
                    <a:lnTo>
                      <a:pt x="369" y="283"/>
                    </a:lnTo>
                    <a:lnTo>
                      <a:pt x="371" y="299"/>
                    </a:lnTo>
                    <a:lnTo>
                      <a:pt x="374" y="315"/>
                    </a:lnTo>
                    <a:lnTo>
                      <a:pt x="377" y="331"/>
                    </a:lnTo>
                    <a:lnTo>
                      <a:pt x="382" y="347"/>
                    </a:lnTo>
                    <a:lnTo>
                      <a:pt x="388" y="363"/>
                    </a:lnTo>
                    <a:lnTo>
                      <a:pt x="395" y="378"/>
                    </a:lnTo>
                    <a:lnTo>
                      <a:pt x="403" y="392"/>
                    </a:lnTo>
                    <a:lnTo>
                      <a:pt x="412" y="406"/>
                    </a:lnTo>
                    <a:lnTo>
                      <a:pt x="421" y="420"/>
                    </a:lnTo>
                    <a:lnTo>
                      <a:pt x="431" y="433"/>
                    </a:lnTo>
                    <a:lnTo>
                      <a:pt x="443" y="446"/>
                    </a:lnTo>
                    <a:lnTo>
                      <a:pt x="455" y="458"/>
                    </a:lnTo>
                    <a:lnTo>
                      <a:pt x="467" y="469"/>
                    </a:lnTo>
                    <a:lnTo>
                      <a:pt x="481" y="480"/>
                    </a:lnTo>
                    <a:lnTo>
                      <a:pt x="495" y="491"/>
                    </a:lnTo>
                    <a:lnTo>
                      <a:pt x="495" y="491"/>
                    </a:lnTo>
                    <a:lnTo>
                      <a:pt x="473" y="496"/>
                    </a:lnTo>
                    <a:lnTo>
                      <a:pt x="452" y="502"/>
                    </a:lnTo>
                    <a:lnTo>
                      <a:pt x="431" y="508"/>
                    </a:lnTo>
                    <a:lnTo>
                      <a:pt x="411" y="515"/>
                    </a:lnTo>
                    <a:lnTo>
                      <a:pt x="391" y="523"/>
                    </a:lnTo>
                    <a:lnTo>
                      <a:pt x="371" y="531"/>
                    </a:lnTo>
                    <a:lnTo>
                      <a:pt x="331" y="549"/>
                    </a:lnTo>
                    <a:lnTo>
                      <a:pt x="331" y="549"/>
                    </a:lnTo>
                    <a:lnTo>
                      <a:pt x="321" y="554"/>
                    </a:lnTo>
                    <a:lnTo>
                      <a:pt x="321" y="554"/>
                    </a:lnTo>
                    <a:lnTo>
                      <a:pt x="292" y="570"/>
                    </a:lnTo>
                    <a:lnTo>
                      <a:pt x="265" y="587"/>
                    </a:lnTo>
                    <a:lnTo>
                      <a:pt x="239" y="604"/>
                    </a:lnTo>
                    <a:lnTo>
                      <a:pt x="214" y="623"/>
                    </a:lnTo>
                    <a:lnTo>
                      <a:pt x="190" y="643"/>
                    </a:lnTo>
                    <a:lnTo>
                      <a:pt x="167" y="665"/>
                    </a:lnTo>
                    <a:lnTo>
                      <a:pt x="145" y="687"/>
                    </a:lnTo>
                    <a:lnTo>
                      <a:pt x="124" y="710"/>
                    </a:lnTo>
                    <a:lnTo>
                      <a:pt x="105" y="733"/>
                    </a:lnTo>
                    <a:lnTo>
                      <a:pt x="87" y="758"/>
                    </a:lnTo>
                    <a:lnTo>
                      <a:pt x="70" y="783"/>
                    </a:lnTo>
                    <a:lnTo>
                      <a:pt x="54" y="809"/>
                    </a:lnTo>
                    <a:lnTo>
                      <a:pt x="40" y="836"/>
                    </a:lnTo>
                    <a:lnTo>
                      <a:pt x="27" y="863"/>
                    </a:lnTo>
                    <a:lnTo>
                      <a:pt x="16" y="891"/>
                    </a:lnTo>
                    <a:lnTo>
                      <a:pt x="6" y="920"/>
                    </a:lnTo>
                    <a:lnTo>
                      <a:pt x="6" y="920"/>
                    </a:lnTo>
                    <a:lnTo>
                      <a:pt x="3" y="929"/>
                    </a:lnTo>
                    <a:lnTo>
                      <a:pt x="1" y="938"/>
                    </a:lnTo>
                    <a:lnTo>
                      <a:pt x="0" y="948"/>
                    </a:lnTo>
                    <a:lnTo>
                      <a:pt x="0" y="959"/>
                    </a:lnTo>
                    <a:lnTo>
                      <a:pt x="0" y="959"/>
                    </a:lnTo>
                    <a:lnTo>
                      <a:pt x="1" y="974"/>
                    </a:lnTo>
                    <a:lnTo>
                      <a:pt x="3" y="988"/>
                    </a:lnTo>
                    <a:lnTo>
                      <a:pt x="8" y="1002"/>
                    </a:lnTo>
                    <a:lnTo>
                      <a:pt x="13" y="1016"/>
                    </a:lnTo>
                    <a:lnTo>
                      <a:pt x="20" y="1028"/>
                    </a:lnTo>
                    <a:lnTo>
                      <a:pt x="29" y="1040"/>
                    </a:lnTo>
                    <a:lnTo>
                      <a:pt x="39" y="1052"/>
                    </a:lnTo>
                    <a:lnTo>
                      <a:pt x="50" y="1062"/>
                    </a:lnTo>
                    <a:lnTo>
                      <a:pt x="62" y="1071"/>
                    </a:lnTo>
                    <a:lnTo>
                      <a:pt x="75" y="1080"/>
                    </a:lnTo>
                    <a:lnTo>
                      <a:pt x="89" y="1087"/>
                    </a:lnTo>
                    <a:lnTo>
                      <a:pt x="104" y="1093"/>
                    </a:lnTo>
                    <a:lnTo>
                      <a:pt x="120" y="1098"/>
                    </a:lnTo>
                    <a:lnTo>
                      <a:pt x="136" y="1102"/>
                    </a:lnTo>
                    <a:lnTo>
                      <a:pt x="153" y="1104"/>
                    </a:lnTo>
                    <a:lnTo>
                      <a:pt x="171" y="1105"/>
                    </a:lnTo>
                    <a:lnTo>
                      <a:pt x="171" y="1105"/>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nvGrpSpPr>
              <p:cNvPr id="35" name="Group 34"/>
              <p:cNvGrpSpPr/>
              <p:nvPr/>
            </p:nvGrpSpPr>
            <p:grpSpPr>
              <a:xfrm>
                <a:off x="7511582" y="5018146"/>
                <a:ext cx="225425" cy="92075"/>
                <a:chOff x="4629733" y="5543397"/>
                <a:chExt cx="225425" cy="92075"/>
              </a:xfrm>
              <a:solidFill>
                <a:schemeClr val="accent2"/>
              </a:solidFill>
            </p:grpSpPr>
            <p:sp>
              <p:nvSpPr>
                <p:cNvPr id="36" name="Freeform 16"/>
                <p:cNvSpPr>
                  <a:spLocks/>
                </p:cNvSpPr>
                <p:nvPr/>
              </p:nvSpPr>
              <p:spPr bwMode="auto">
                <a:xfrm>
                  <a:off x="4629733" y="5543397"/>
                  <a:ext cx="49213" cy="82550"/>
                </a:xfrm>
                <a:custGeom>
                  <a:avLst/>
                  <a:gdLst>
                    <a:gd name="T0" fmla="*/ 231 w 368"/>
                    <a:gd name="T1" fmla="*/ 616 h 624"/>
                    <a:gd name="T2" fmla="*/ 368 w 368"/>
                    <a:gd name="T3" fmla="*/ 624 h 624"/>
                    <a:gd name="T4" fmla="*/ 368 w 368"/>
                    <a:gd name="T5" fmla="*/ 12 h 624"/>
                    <a:gd name="T6" fmla="*/ 244 w 368"/>
                    <a:gd name="T7" fmla="*/ 0 h 624"/>
                    <a:gd name="T8" fmla="*/ 0 w 368"/>
                    <a:gd name="T9" fmla="*/ 134 h 624"/>
                    <a:gd name="T10" fmla="*/ 80 w 368"/>
                    <a:gd name="T11" fmla="*/ 215 h 624"/>
                    <a:gd name="T12" fmla="*/ 231 w 368"/>
                    <a:gd name="T13" fmla="*/ 119 h 624"/>
                    <a:gd name="T14" fmla="*/ 231 w 368"/>
                    <a:gd name="T15" fmla="*/ 616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624">
                      <a:moveTo>
                        <a:pt x="231" y="616"/>
                      </a:moveTo>
                      <a:lnTo>
                        <a:pt x="368" y="624"/>
                      </a:lnTo>
                      <a:lnTo>
                        <a:pt x="368" y="12"/>
                      </a:lnTo>
                      <a:lnTo>
                        <a:pt x="244" y="0"/>
                      </a:lnTo>
                      <a:lnTo>
                        <a:pt x="0" y="134"/>
                      </a:lnTo>
                      <a:lnTo>
                        <a:pt x="80" y="215"/>
                      </a:lnTo>
                      <a:lnTo>
                        <a:pt x="231" y="119"/>
                      </a:lnTo>
                      <a:lnTo>
                        <a:pt x="231"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7" name="Freeform 17"/>
                <p:cNvSpPr>
                  <a:spLocks/>
                </p:cNvSpPr>
                <p:nvPr/>
              </p:nvSpPr>
              <p:spPr bwMode="auto">
                <a:xfrm>
                  <a:off x="4705933" y="5549747"/>
                  <a:ext cx="71438" cy="82550"/>
                </a:xfrm>
                <a:custGeom>
                  <a:avLst/>
                  <a:gdLst>
                    <a:gd name="T0" fmla="*/ 166 w 540"/>
                    <a:gd name="T1" fmla="*/ 511 h 625"/>
                    <a:gd name="T2" fmla="*/ 416 w 540"/>
                    <a:gd name="T3" fmla="*/ 357 h 625"/>
                    <a:gd name="T4" fmla="*/ 466 w 540"/>
                    <a:gd name="T5" fmla="*/ 323 h 625"/>
                    <a:gd name="T6" fmla="*/ 506 w 540"/>
                    <a:gd name="T7" fmla="*/ 287 h 625"/>
                    <a:gd name="T8" fmla="*/ 514 w 540"/>
                    <a:gd name="T9" fmla="*/ 277 h 625"/>
                    <a:gd name="T10" fmla="*/ 527 w 540"/>
                    <a:gd name="T11" fmla="*/ 256 h 625"/>
                    <a:gd name="T12" fmla="*/ 535 w 540"/>
                    <a:gd name="T13" fmla="*/ 233 h 625"/>
                    <a:gd name="T14" fmla="*/ 540 w 540"/>
                    <a:gd name="T15" fmla="*/ 207 h 625"/>
                    <a:gd name="T16" fmla="*/ 540 w 540"/>
                    <a:gd name="T17" fmla="*/ 194 h 625"/>
                    <a:gd name="T18" fmla="*/ 539 w 540"/>
                    <a:gd name="T19" fmla="*/ 173 h 625"/>
                    <a:gd name="T20" fmla="*/ 535 w 540"/>
                    <a:gd name="T21" fmla="*/ 154 h 625"/>
                    <a:gd name="T22" fmla="*/ 529 w 540"/>
                    <a:gd name="T23" fmla="*/ 135 h 625"/>
                    <a:gd name="T24" fmla="*/ 520 w 540"/>
                    <a:gd name="T25" fmla="*/ 117 h 625"/>
                    <a:gd name="T26" fmla="*/ 509 w 540"/>
                    <a:gd name="T27" fmla="*/ 101 h 625"/>
                    <a:gd name="T28" fmla="*/ 481 w 540"/>
                    <a:gd name="T29" fmla="*/ 73 h 625"/>
                    <a:gd name="T30" fmla="*/ 464 w 540"/>
                    <a:gd name="T31" fmla="*/ 60 h 625"/>
                    <a:gd name="T32" fmla="*/ 426 w 540"/>
                    <a:gd name="T33" fmla="*/ 39 h 625"/>
                    <a:gd name="T34" fmla="*/ 381 w 540"/>
                    <a:gd name="T35" fmla="*/ 22 h 625"/>
                    <a:gd name="T36" fmla="*/ 357 w 540"/>
                    <a:gd name="T37" fmla="*/ 15 h 625"/>
                    <a:gd name="T38" fmla="*/ 306 w 540"/>
                    <a:gd name="T39" fmla="*/ 5 h 625"/>
                    <a:gd name="T40" fmla="*/ 279 w 540"/>
                    <a:gd name="T41" fmla="*/ 2 h 625"/>
                    <a:gd name="T42" fmla="*/ 226 w 540"/>
                    <a:gd name="T43" fmla="*/ 0 h 625"/>
                    <a:gd name="T44" fmla="*/ 178 w 540"/>
                    <a:gd name="T45" fmla="*/ 4 h 625"/>
                    <a:gd name="T46" fmla="*/ 155 w 540"/>
                    <a:gd name="T47" fmla="*/ 8 h 625"/>
                    <a:gd name="T48" fmla="*/ 114 w 540"/>
                    <a:gd name="T49" fmla="*/ 20 h 625"/>
                    <a:gd name="T50" fmla="*/ 96 w 540"/>
                    <a:gd name="T51" fmla="*/ 28 h 625"/>
                    <a:gd name="T52" fmla="*/ 64 w 540"/>
                    <a:gd name="T53" fmla="*/ 50 h 625"/>
                    <a:gd name="T54" fmla="*/ 38 w 540"/>
                    <a:gd name="T55" fmla="*/ 77 h 625"/>
                    <a:gd name="T56" fmla="*/ 33 w 540"/>
                    <a:gd name="T57" fmla="*/ 84 h 625"/>
                    <a:gd name="T58" fmla="*/ 24 w 540"/>
                    <a:gd name="T59" fmla="*/ 101 h 625"/>
                    <a:gd name="T60" fmla="*/ 17 w 540"/>
                    <a:gd name="T61" fmla="*/ 119 h 625"/>
                    <a:gd name="T62" fmla="*/ 13 w 540"/>
                    <a:gd name="T63" fmla="*/ 139 h 625"/>
                    <a:gd name="T64" fmla="*/ 155 w 540"/>
                    <a:gd name="T65" fmla="*/ 169 h 625"/>
                    <a:gd name="T66" fmla="*/ 157 w 540"/>
                    <a:gd name="T67" fmla="*/ 160 h 625"/>
                    <a:gd name="T68" fmla="*/ 164 w 540"/>
                    <a:gd name="T69" fmla="*/ 144 h 625"/>
                    <a:gd name="T70" fmla="*/ 174 w 540"/>
                    <a:gd name="T71" fmla="*/ 130 h 625"/>
                    <a:gd name="T72" fmla="*/ 187 w 540"/>
                    <a:gd name="T73" fmla="*/ 118 h 625"/>
                    <a:gd name="T74" fmla="*/ 195 w 540"/>
                    <a:gd name="T75" fmla="*/ 113 h 625"/>
                    <a:gd name="T76" fmla="*/ 213 w 540"/>
                    <a:gd name="T77" fmla="*/ 104 h 625"/>
                    <a:gd name="T78" fmla="*/ 232 w 540"/>
                    <a:gd name="T79" fmla="*/ 99 h 625"/>
                    <a:gd name="T80" fmla="*/ 255 w 540"/>
                    <a:gd name="T81" fmla="*/ 97 h 625"/>
                    <a:gd name="T82" fmla="*/ 279 w 540"/>
                    <a:gd name="T83" fmla="*/ 98 h 625"/>
                    <a:gd name="T84" fmla="*/ 291 w 540"/>
                    <a:gd name="T85" fmla="*/ 99 h 625"/>
                    <a:gd name="T86" fmla="*/ 314 w 540"/>
                    <a:gd name="T87" fmla="*/ 104 h 625"/>
                    <a:gd name="T88" fmla="*/ 324 w 540"/>
                    <a:gd name="T89" fmla="*/ 107 h 625"/>
                    <a:gd name="T90" fmla="*/ 344 w 540"/>
                    <a:gd name="T91" fmla="*/ 116 h 625"/>
                    <a:gd name="T92" fmla="*/ 361 w 540"/>
                    <a:gd name="T93" fmla="*/ 126 h 625"/>
                    <a:gd name="T94" fmla="*/ 369 w 540"/>
                    <a:gd name="T95" fmla="*/ 133 h 625"/>
                    <a:gd name="T96" fmla="*/ 382 w 540"/>
                    <a:gd name="T97" fmla="*/ 146 h 625"/>
                    <a:gd name="T98" fmla="*/ 387 w 540"/>
                    <a:gd name="T99" fmla="*/ 153 h 625"/>
                    <a:gd name="T100" fmla="*/ 394 w 540"/>
                    <a:gd name="T101" fmla="*/ 169 h 625"/>
                    <a:gd name="T102" fmla="*/ 397 w 540"/>
                    <a:gd name="T103" fmla="*/ 187 h 625"/>
                    <a:gd name="T104" fmla="*/ 396 w 540"/>
                    <a:gd name="T105" fmla="*/ 194 h 625"/>
                    <a:gd name="T106" fmla="*/ 392 w 540"/>
                    <a:gd name="T107" fmla="*/ 208 h 625"/>
                    <a:gd name="T108" fmla="*/ 389 w 540"/>
                    <a:gd name="T109" fmla="*/ 215 h 625"/>
                    <a:gd name="T110" fmla="*/ 369 w 540"/>
                    <a:gd name="T111" fmla="*/ 240 h 625"/>
                    <a:gd name="T112" fmla="*/ 356 w 540"/>
                    <a:gd name="T113" fmla="*/ 251 h 625"/>
                    <a:gd name="T114" fmla="*/ 342 w 540"/>
                    <a:gd name="T115" fmla="*/ 261 h 625"/>
                    <a:gd name="T116" fmla="*/ 0 w 540"/>
                    <a:gd name="T117" fmla="*/ 484 h 625"/>
                    <a:gd name="T118" fmla="*/ 540 w 540"/>
                    <a:gd name="T1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0" h="625">
                      <a:moveTo>
                        <a:pt x="540" y="536"/>
                      </a:moveTo>
                      <a:lnTo>
                        <a:pt x="166" y="511"/>
                      </a:lnTo>
                      <a:lnTo>
                        <a:pt x="416" y="357"/>
                      </a:lnTo>
                      <a:lnTo>
                        <a:pt x="416" y="357"/>
                      </a:lnTo>
                      <a:lnTo>
                        <a:pt x="442" y="340"/>
                      </a:lnTo>
                      <a:lnTo>
                        <a:pt x="466" y="323"/>
                      </a:lnTo>
                      <a:lnTo>
                        <a:pt x="487" y="305"/>
                      </a:lnTo>
                      <a:lnTo>
                        <a:pt x="506" y="287"/>
                      </a:lnTo>
                      <a:lnTo>
                        <a:pt x="506" y="287"/>
                      </a:lnTo>
                      <a:lnTo>
                        <a:pt x="514" y="277"/>
                      </a:lnTo>
                      <a:lnTo>
                        <a:pt x="521" y="267"/>
                      </a:lnTo>
                      <a:lnTo>
                        <a:pt x="527" y="256"/>
                      </a:lnTo>
                      <a:lnTo>
                        <a:pt x="532" y="245"/>
                      </a:lnTo>
                      <a:lnTo>
                        <a:pt x="535" y="233"/>
                      </a:lnTo>
                      <a:lnTo>
                        <a:pt x="538" y="220"/>
                      </a:lnTo>
                      <a:lnTo>
                        <a:pt x="540" y="207"/>
                      </a:lnTo>
                      <a:lnTo>
                        <a:pt x="540" y="194"/>
                      </a:lnTo>
                      <a:lnTo>
                        <a:pt x="540" y="194"/>
                      </a:lnTo>
                      <a:lnTo>
                        <a:pt x="540" y="183"/>
                      </a:lnTo>
                      <a:lnTo>
                        <a:pt x="539" y="173"/>
                      </a:lnTo>
                      <a:lnTo>
                        <a:pt x="537" y="163"/>
                      </a:lnTo>
                      <a:lnTo>
                        <a:pt x="535" y="154"/>
                      </a:lnTo>
                      <a:lnTo>
                        <a:pt x="532" y="144"/>
                      </a:lnTo>
                      <a:lnTo>
                        <a:pt x="529" y="135"/>
                      </a:lnTo>
                      <a:lnTo>
                        <a:pt x="525" y="126"/>
                      </a:lnTo>
                      <a:lnTo>
                        <a:pt x="520" y="117"/>
                      </a:lnTo>
                      <a:lnTo>
                        <a:pt x="520" y="117"/>
                      </a:lnTo>
                      <a:lnTo>
                        <a:pt x="509" y="101"/>
                      </a:lnTo>
                      <a:lnTo>
                        <a:pt x="496" y="86"/>
                      </a:lnTo>
                      <a:lnTo>
                        <a:pt x="481" y="73"/>
                      </a:lnTo>
                      <a:lnTo>
                        <a:pt x="464" y="60"/>
                      </a:lnTo>
                      <a:lnTo>
                        <a:pt x="464" y="60"/>
                      </a:lnTo>
                      <a:lnTo>
                        <a:pt x="446" y="49"/>
                      </a:lnTo>
                      <a:lnTo>
                        <a:pt x="426" y="39"/>
                      </a:lnTo>
                      <a:lnTo>
                        <a:pt x="404" y="30"/>
                      </a:lnTo>
                      <a:lnTo>
                        <a:pt x="381" y="22"/>
                      </a:lnTo>
                      <a:lnTo>
                        <a:pt x="381" y="22"/>
                      </a:lnTo>
                      <a:lnTo>
                        <a:pt x="357" y="15"/>
                      </a:lnTo>
                      <a:lnTo>
                        <a:pt x="332" y="9"/>
                      </a:lnTo>
                      <a:lnTo>
                        <a:pt x="306" y="5"/>
                      </a:lnTo>
                      <a:lnTo>
                        <a:pt x="279" y="2"/>
                      </a:lnTo>
                      <a:lnTo>
                        <a:pt x="279" y="2"/>
                      </a:lnTo>
                      <a:lnTo>
                        <a:pt x="252" y="0"/>
                      </a:lnTo>
                      <a:lnTo>
                        <a:pt x="226" y="0"/>
                      </a:lnTo>
                      <a:lnTo>
                        <a:pt x="202" y="1"/>
                      </a:lnTo>
                      <a:lnTo>
                        <a:pt x="178" y="4"/>
                      </a:lnTo>
                      <a:lnTo>
                        <a:pt x="178" y="4"/>
                      </a:lnTo>
                      <a:lnTo>
                        <a:pt x="155" y="8"/>
                      </a:lnTo>
                      <a:lnTo>
                        <a:pt x="134" y="13"/>
                      </a:lnTo>
                      <a:lnTo>
                        <a:pt x="114" y="20"/>
                      </a:lnTo>
                      <a:lnTo>
                        <a:pt x="96" y="28"/>
                      </a:lnTo>
                      <a:lnTo>
                        <a:pt x="96" y="28"/>
                      </a:lnTo>
                      <a:lnTo>
                        <a:pt x="79" y="38"/>
                      </a:lnTo>
                      <a:lnTo>
                        <a:pt x="64" y="50"/>
                      </a:lnTo>
                      <a:lnTo>
                        <a:pt x="50" y="62"/>
                      </a:lnTo>
                      <a:lnTo>
                        <a:pt x="38" y="77"/>
                      </a:lnTo>
                      <a:lnTo>
                        <a:pt x="38" y="77"/>
                      </a:lnTo>
                      <a:lnTo>
                        <a:pt x="33" y="84"/>
                      </a:lnTo>
                      <a:lnTo>
                        <a:pt x="28" y="92"/>
                      </a:lnTo>
                      <a:lnTo>
                        <a:pt x="24" y="101"/>
                      </a:lnTo>
                      <a:lnTo>
                        <a:pt x="20" y="109"/>
                      </a:lnTo>
                      <a:lnTo>
                        <a:pt x="17" y="119"/>
                      </a:lnTo>
                      <a:lnTo>
                        <a:pt x="15" y="129"/>
                      </a:lnTo>
                      <a:lnTo>
                        <a:pt x="13" y="139"/>
                      </a:lnTo>
                      <a:lnTo>
                        <a:pt x="11" y="149"/>
                      </a:lnTo>
                      <a:lnTo>
                        <a:pt x="155" y="169"/>
                      </a:lnTo>
                      <a:lnTo>
                        <a:pt x="155" y="169"/>
                      </a:lnTo>
                      <a:lnTo>
                        <a:pt x="157" y="160"/>
                      </a:lnTo>
                      <a:lnTo>
                        <a:pt x="160" y="152"/>
                      </a:lnTo>
                      <a:lnTo>
                        <a:pt x="164" y="144"/>
                      </a:lnTo>
                      <a:lnTo>
                        <a:pt x="168" y="137"/>
                      </a:lnTo>
                      <a:lnTo>
                        <a:pt x="174" y="130"/>
                      </a:lnTo>
                      <a:lnTo>
                        <a:pt x="180" y="123"/>
                      </a:lnTo>
                      <a:lnTo>
                        <a:pt x="187" y="118"/>
                      </a:lnTo>
                      <a:lnTo>
                        <a:pt x="195" y="113"/>
                      </a:lnTo>
                      <a:lnTo>
                        <a:pt x="195" y="113"/>
                      </a:lnTo>
                      <a:lnTo>
                        <a:pt x="203" y="108"/>
                      </a:lnTo>
                      <a:lnTo>
                        <a:pt x="213" y="104"/>
                      </a:lnTo>
                      <a:lnTo>
                        <a:pt x="222" y="101"/>
                      </a:lnTo>
                      <a:lnTo>
                        <a:pt x="232" y="99"/>
                      </a:lnTo>
                      <a:lnTo>
                        <a:pt x="243" y="98"/>
                      </a:lnTo>
                      <a:lnTo>
                        <a:pt x="255" y="97"/>
                      </a:lnTo>
                      <a:lnTo>
                        <a:pt x="267" y="97"/>
                      </a:lnTo>
                      <a:lnTo>
                        <a:pt x="279" y="98"/>
                      </a:lnTo>
                      <a:lnTo>
                        <a:pt x="279" y="98"/>
                      </a:lnTo>
                      <a:lnTo>
                        <a:pt x="291" y="99"/>
                      </a:lnTo>
                      <a:lnTo>
                        <a:pt x="302" y="101"/>
                      </a:lnTo>
                      <a:lnTo>
                        <a:pt x="314" y="104"/>
                      </a:lnTo>
                      <a:lnTo>
                        <a:pt x="324" y="107"/>
                      </a:lnTo>
                      <a:lnTo>
                        <a:pt x="324" y="107"/>
                      </a:lnTo>
                      <a:lnTo>
                        <a:pt x="334" y="111"/>
                      </a:lnTo>
                      <a:lnTo>
                        <a:pt x="344" y="116"/>
                      </a:lnTo>
                      <a:lnTo>
                        <a:pt x="353" y="120"/>
                      </a:lnTo>
                      <a:lnTo>
                        <a:pt x="361" y="126"/>
                      </a:lnTo>
                      <a:lnTo>
                        <a:pt x="361" y="126"/>
                      </a:lnTo>
                      <a:lnTo>
                        <a:pt x="369" y="133"/>
                      </a:lnTo>
                      <a:lnTo>
                        <a:pt x="376" y="139"/>
                      </a:lnTo>
                      <a:lnTo>
                        <a:pt x="382" y="146"/>
                      </a:lnTo>
                      <a:lnTo>
                        <a:pt x="387" y="153"/>
                      </a:lnTo>
                      <a:lnTo>
                        <a:pt x="387" y="153"/>
                      </a:lnTo>
                      <a:lnTo>
                        <a:pt x="391" y="161"/>
                      </a:lnTo>
                      <a:lnTo>
                        <a:pt x="394" y="169"/>
                      </a:lnTo>
                      <a:lnTo>
                        <a:pt x="396" y="178"/>
                      </a:lnTo>
                      <a:lnTo>
                        <a:pt x="397" y="187"/>
                      </a:lnTo>
                      <a:lnTo>
                        <a:pt x="397" y="187"/>
                      </a:lnTo>
                      <a:lnTo>
                        <a:pt x="396" y="194"/>
                      </a:lnTo>
                      <a:lnTo>
                        <a:pt x="395" y="201"/>
                      </a:lnTo>
                      <a:lnTo>
                        <a:pt x="392" y="208"/>
                      </a:lnTo>
                      <a:lnTo>
                        <a:pt x="389" y="215"/>
                      </a:lnTo>
                      <a:lnTo>
                        <a:pt x="389" y="215"/>
                      </a:lnTo>
                      <a:lnTo>
                        <a:pt x="380" y="228"/>
                      </a:lnTo>
                      <a:lnTo>
                        <a:pt x="369" y="240"/>
                      </a:lnTo>
                      <a:lnTo>
                        <a:pt x="369" y="240"/>
                      </a:lnTo>
                      <a:lnTo>
                        <a:pt x="356" y="251"/>
                      </a:lnTo>
                      <a:lnTo>
                        <a:pt x="342" y="261"/>
                      </a:lnTo>
                      <a:lnTo>
                        <a:pt x="342" y="261"/>
                      </a:lnTo>
                      <a:lnTo>
                        <a:pt x="313" y="281"/>
                      </a:lnTo>
                      <a:lnTo>
                        <a:pt x="0" y="484"/>
                      </a:lnTo>
                      <a:lnTo>
                        <a:pt x="0" y="593"/>
                      </a:lnTo>
                      <a:lnTo>
                        <a:pt x="540" y="625"/>
                      </a:lnTo>
                      <a:lnTo>
                        <a:pt x="540" y="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38" name="Freeform 18"/>
                <p:cNvSpPr>
                  <a:spLocks/>
                </p:cNvSpPr>
                <p:nvPr/>
              </p:nvSpPr>
              <p:spPr bwMode="auto">
                <a:xfrm>
                  <a:off x="4780545" y="5556097"/>
                  <a:ext cx="74613" cy="79375"/>
                </a:xfrm>
                <a:custGeom>
                  <a:avLst/>
                  <a:gdLst>
                    <a:gd name="T0" fmla="*/ 367 w 553"/>
                    <a:gd name="T1" fmla="*/ 501 h 610"/>
                    <a:gd name="T2" fmla="*/ 332 w 553"/>
                    <a:gd name="T3" fmla="*/ 513 h 610"/>
                    <a:gd name="T4" fmla="*/ 305 w 553"/>
                    <a:gd name="T5" fmla="*/ 516 h 610"/>
                    <a:gd name="T6" fmla="*/ 275 w 553"/>
                    <a:gd name="T7" fmla="*/ 516 h 610"/>
                    <a:gd name="T8" fmla="*/ 228 w 553"/>
                    <a:gd name="T9" fmla="*/ 509 h 610"/>
                    <a:gd name="T10" fmla="*/ 199 w 553"/>
                    <a:gd name="T11" fmla="*/ 498 h 610"/>
                    <a:gd name="T12" fmla="*/ 182 w 553"/>
                    <a:gd name="T13" fmla="*/ 488 h 610"/>
                    <a:gd name="T14" fmla="*/ 162 w 553"/>
                    <a:gd name="T15" fmla="*/ 470 h 610"/>
                    <a:gd name="T16" fmla="*/ 147 w 553"/>
                    <a:gd name="T17" fmla="*/ 448 h 610"/>
                    <a:gd name="T18" fmla="*/ 0 w 553"/>
                    <a:gd name="T19" fmla="*/ 459 h 610"/>
                    <a:gd name="T20" fmla="*/ 26 w 553"/>
                    <a:gd name="T21" fmla="*/ 506 h 610"/>
                    <a:gd name="T22" fmla="*/ 64 w 553"/>
                    <a:gd name="T23" fmla="*/ 545 h 610"/>
                    <a:gd name="T24" fmla="*/ 96 w 553"/>
                    <a:gd name="T25" fmla="*/ 566 h 610"/>
                    <a:gd name="T26" fmla="*/ 151 w 553"/>
                    <a:gd name="T27" fmla="*/ 589 h 610"/>
                    <a:gd name="T28" fmla="*/ 214 w 553"/>
                    <a:gd name="T29" fmla="*/ 604 h 610"/>
                    <a:gd name="T30" fmla="*/ 261 w 553"/>
                    <a:gd name="T31" fmla="*/ 609 h 610"/>
                    <a:gd name="T32" fmla="*/ 349 w 553"/>
                    <a:gd name="T33" fmla="*/ 606 h 610"/>
                    <a:gd name="T34" fmla="*/ 402 w 553"/>
                    <a:gd name="T35" fmla="*/ 596 h 610"/>
                    <a:gd name="T36" fmla="*/ 469 w 553"/>
                    <a:gd name="T37" fmla="*/ 568 h 610"/>
                    <a:gd name="T38" fmla="*/ 487 w 553"/>
                    <a:gd name="T39" fmla="*/ 556 h 610"/>
                    <a:gd name="T40" fmla="*/ 511 w 553"/>
                    <a:gd name="T41" fmla="*/ 535 h 610"/>
                    <a:gd name="T42" fmla="*/ 530 w 553"/>
                    <a:gd name="T43" fmla="*/ 510 h 610"/>
                    <a:gd name="T44" fmla="*/ 540 w 553"/>
                    <a:gd name="T45" fmla="*/ 492 h 610"/>
                    <a:gd name="T46" fmla="*/ 549 w 553"/>
                    <a:gd name="T47" fmla="*/ 462 h 610"/>
                    <a:gd name="T48" fmla="*/ 553 w 553"/>
                    <a:gd name="T49" fmla="*/ 429 h 610"/>
                    <a:gd name="T50" fmla="*/ 551 w 553"/>
                    <a:gd name="T51" fmla="*/ 408 h 610"/>
                    <a:gd name="T52" fmla="*/ 545 w 553"/>
                    <a:gd name="T53" fmla="*/ 376 h 610"/>
                    <a:gd name="T54" fmla="*/ 533 w 553"/>
                    <a:gd name="T55" fmla="*/ 348 h 610"/>
                    <a:gd name="T56" fmla="*/ 509 w 553"/>
                    <a:gd name="T57" fmla="*/ 314 h 610"/>
                    <a:gd name="T58" fmla="*/ 477 w 553"/>
                    <a:gd name="T59" fmla="*/ 284 h 610"/>
                    <a:gd name="T60" fmla="*/ 416 w 553"/>
                    <a:gd name="T61" fmla="*/ 249 h 610"/>
                    <a:gd name="T62" fmla="*/ 367 w 553"/>
                    <a:gd name="T63" fmla="*/ 231 h 610"/>
                    <a:gd name="T64" fmla="*/ 283 w 553"/>
                    <a:gd name="T65" fmla="*/ 217 h 610"/>
                    <a:gd name="T66" fmla="*/ 237 w 553"/>
                    <a:gd name="T67" fmla="*/ 215 h 610"/>
                    <a:gd name="T68" fmla="*/ 197 w 553"/>
                    <a:gd name="T69" fmla="*/ 217 h 610"/>
                    <a:gd name="T70" fmla="*/ 525 w 553"/>
                    <a:gd name="T71" fmla="*/ 42 h 610"/>
                    <a:gd name="T72" fmla="*/ 58 w 553"/>
                    <a:gd name="T73" fmla="*/ 316 h 610"/>
                    <a:gd name="T74" fmla="*/ 117 w 553"/>
                    <a:gd name="T75" fmla="*/ 304 h 610"/>
                    <a:gd name="T76" fmla="*/ 160 w 553"/>
                    <a:gd name="T77" fmla="*/ 300 h 610"/>
                    <a:gd name="T78" fmla="*/ 226 w 553"/>
                    <a:gd name="T79" fmla="*/ 301 h 610"/>
                    <a:gd name="T80" fmla="*/ 263 w 553"/>
                    <a:gd name="T81" fmla="*/ 305 h 610"/>
                    <a:gd name="T82" fmla="*/ 298 w 553"/>
                    <a:gd name="T83" fmla="*/ 312 h 610"/>
                    <a:gd name="T84" fmla="*/ 345 w 553"/>
                    <a:gd name="T85" fmla="*/ 329 h 610"/>
                    <a:gd name="T86" fmla="*/ 371 w 553"/>
                    <a:gd name="T87" fmla="*/ 345 h 610"/>
                    <a:gd name="T88" fmla="*/ 400 w 553"/>
                    <a:gd name="T89" fmla="*/ 374 h 610"/>
                    <a:gd name="T90" fmla="*/ 412 w 553"/>
                    <a:gd name="T91" fmla="*/ 399 h 610"/>
                    <a:gd name="T92" fmla="*/ 416 w 553"/>
                    <a:gd name="T93" fmla="*/ 427 h 610"/>
                    <a:gd name="T94" fmla="*/ 410 w 553"/>
                    <a:gd name="T95" fmla="*/ 457 h 610"/>
                    <a:gd name="T96" fmla="*/ 400 w 553"/>
                    <a:gd name="T97" fmla="*/ 474 h 610"/>
                    <a:gd name="T98" fmla="*/ 376 w 553"/>
                    <a:gd name="T99" fmla="*/ 49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3" h="610">
                      <a:moveTo>
                        <a:pt x="376" y="495"/>
                      </a:moveTo>
                      <a:lnTo>
                        <a:pt x="376" y="495"/>
                      </a:lnTo>
                      <a:lnTo>
                        <a:pt x="367" y="501"/>
                      </a:lnTo>
                      <a:lnTo>
                        <a:pt x="356" y="505"/>
                      </a:lnTo>
                      <a:lnTo>
                        <a:pt x="344" y="509"/>
                      </a:lnTo>
                      <a:lnTo>
                        <a:pt x="332" y="513"/>
                      </a:lnTo>
                      <a:lnTo>
                        <a:pt x="332" y="513"/>
                      </a:lnTo>
                      <a:lnTo>
                        <a:pt x="319" y="515"/>
                      </a:lnTo>
                      <a:lnTo>
                        <a:pt x="305" y="516"/>
                      </a:lnTo>
                      <a:lnTo>
                        <a:pt x="291" y="517"/>
                      </a:lnTo>
                      <a:lnTo>
                        <a:pt x="275" y="516"/>
                      </a:lnTo>
                      <a:lnTo>
                        <a:pt x="275" y="516"/>
                      </a:lnTo>
                      <a:lnTo>
                        <a:pt x="250" y="514"/>
                      </a:lnTo>
                      <a:lnTo>
                        <a:pt x="239" y="511"/>
                      </a:lnTo>
                      <a:lnTo>
                        <a:pt x="228" y="509"/>
                      </a:lnTo>
                      <a:lnTo>
                        <a:pt x="217" y="506"/>
                      </a:lnTo>
                      <a:lnTo>
                        <a:pt x="208" y="502"/>
                      </a:lnTo>
                      <a:lnTo>
                        <a:pt x="199" y="498"/>
                      </a:lnTo>
                      <a:lnTo>
                        <a:pt x="190" y="493"/>
                      </a:lnTo>
                      <a:lnTo>
                        <a:pt x="190" y="493"/>
                      </a:lnTo>
                      <a:lnTo>
                        <a:pt x="182" y="488"/>
                      </a:lnTo>
                      <a:lnTo>
                        <a:pt x="175" y="482"/>
                      </a:lnTo>
                      <a:lnTo>
                        <a:pt x="168" y="476"/>
                      </a:lnTo>
                      <a:lnTo>
                        <a:pt x="162" y="470"/>
                      </a:lnTo>
                      <a:lnTo>
                        <a:pt x="156" y="463"/>
                      </a:lnTo>
                      <a:lnTo>
                        <a:pt x="151" y="456"/>
                      </a:lnTo>
                      <a:lnTo>
                        <a:pt x="147" y="448"/>
                      </a:lnTo>
                      <a:lnTo>
                        <a:pt x="143" y="440"/>
                      </a:lnTo>
                      <a:lnTo>
                        <a:pt x="0" y="459"/>
                      </a:lnTo>
                      <a:lnTo>
                        <a:pt x="0" y="459"/>
                      </a:lnTo>
                      <a:lnTo>
                        <a:pt x="7" y="476"/>
                      </a:lnTo>
                      <a:lnTo>
                        <a:pt x="16" y="492"/>
                      </a:lnTo>
                      <a:lnTo>
                        <a:pt x="26" y="506"/>
                      </a:lnTo>
                      <a:lnTo>
                        <a:pt x="38" y="520"/>
                      </a:lnTo>
                      <a:lnTo>
                        <a:pt x="51" y="533"/>
                      </a:lnTo>
                      <a:lnTo>
                        <a:pt x="64" y="545"/>
                      </a:lnTo>
                      <a:lnTo>
                        <a:pt x="80" y="556"/>
                      </a:lnTo>
                      <a:lnTo>
                        <a:pt x="96" y="566"/>
                      </a:lnTo>
                      <a:lnTo>
                        <a:pt x="96" y="566"/>
                      </a:lnTo>
                      <a:lnTo>
                        <a:pt x="113" y="575"/>
                      </a:lnTo>
                      <a:lnTo>
                        <a:pt x="132" y="582"/>
                      </a:lnTo>
                      <a:lnTo>
                        <a:pt x="151" y="589"/>
                      </a:lnTo>
                      <a:lnTo>
                        <a:pt x="171" y="595"/>
                      </a:lnTo>
                      <a:lnTo>
                        <a:pt x="192" y="600"/>
                      </a:lnTo>
                      <a:lnTo>
                        <a:pt x="214" y="604"/>
                      </a:lnTo>
                      <a:lnTo>
                        <a:pt x="237" y="607"/>
                      </a:lnTo>
                      <a:lnTo>
                        <a:pt x="261" y="609"/>
                      </a:lnTo>
                      <a:lnTo>
                        <a:pt x="261" y="609"/>
                      </a:lnTo>
                      <a:lnTo>
                        <a:pt x="291" y="610"/>
                      </a:lnTo>
                      <a:lnTo>
                        <a:pt x="320" y="609"/>
                      </a:lnTo>
                      <a:lnTo>
                        <a:pt x="349" y="606"/>
                      </a:lnTo>
                      <a:lnTo>
                        <a:pt x="376" y="602"/>
                      </a:lnTo>
                      <a:lnTo>
                        <a:pt x="376" y="602"/>
                      </a:lnTo>
                      <a:lnTo>
                        <a:pt x="402" y="596"/>
                      </a:lnTo>
                      <a:lnTo>
                        <a:pt x="426" y="588"/>
                      </a:lnTo>
                      <a:lnTo>
                        <a:pt x="448" y="579"/>
                      </a:lnTo>
                      <a:lnTo>
                        <a:pt x="469" y="568"/>
                      </a:lnTo>
                      <a:lnTo>
                        <a:pt x="469" y="568"/>
                      </a:lnTo>
                      <a:lnTo>
                        <a:pt x="478" y="562"/>
                      </a:lnTo>
                      <a:lnTo>
                        <a:pt x="487" y="556"/>
                      </a:lnTo>
                      <a:lnTo>
                        <a:pt x="496" y="549"/>
                      </a:lnTo>
                      <a:lnTo>
                        <a:pt x="504" y="542"/>
                      </a:lnTo>
                      <a:lnTo>
                        <a:pt x="511" y="535"/>
                      </a:lnTo>
                      <a:lnTo>
                        <a:pt x="518" y="527"/>
                      </a:lnTo>
                      <a:lnTo>
                        <a:pt x="524" y="519"/>
                      </a:lnTo>
                      <a:lnTo>
                        <a:pt x="530" y="510"/>
                      </a:lnTo>
                      <a:lnTo>
                        <a:pt x="530" y="510"/>
                      </a:lnTo>
                      <a:lnTo>
                        <a:pt x="536" y="501"/>
                      </a:lnTo>
                      <a:lnTo>
                        <a:pt x="540" y="492"/>
                      </a:lnTo>
                      <a:lnTo>
                        <a:pt x="544" y="482"/>
                      </a:lnTo>
                      <a:lnTo>
                        <a:pt x="547" y="472"/>
                      </a:lnTo>
                      <a:lnTo>
                        <a:pt x="549" y="462"/>
                      </a:lnTo>
                      <a:lnTo>
                        <a:pt x="551" y="451"/>
                      </a:lnTo>
                      <a:lnTo>
                        <a:pt x="552" y="440"/>
                      </a:lnTo>
                      <a:lnTo>
                        <a:pt x="553" y="429"/>
                      </a:lnTo>
                      <a:lnTo>
                        <a:pt x="553" y="429"/>
                      </a:lnTo>
                      <a:lnTo>
                        <a:pt x="552" y="418"/>
                      </a:lnTo>
                      <a:lnTo>
                        <a:pt x="551" y="408"/>
                      </a:lnTo>
                      <a:lnTo>
                        <a:pt x="550" y="397"/>
                      </a:lnTo>
                      <a:lnTo>
                        <a:pt x="548" y="387"/>
                      </a:lnTo>
                      <a:lnTo>
                        <a:pt x="545" y="376"/>
                      </a:lnTo>
                      <a:lnTo>
                        <a:pt x="541" y="367"/>
                      </a:lnTo>
                      <a:lnTo>
                        <a:pt x="537" y="358"/>
                      </a:lnTo>
                      <a:lnTo>
                        <a:pt x="533" y="348"/>
                      </a:lnTo>
                      <a:lnTo>
                        <a:pt x="533" y="348"/>
                      </a:lnTo>
                      <a:lnTo>
                        <a:pt x="522" y="331"/>
                      </a:lnTo>
                      <a:lnTo>
                        <a:pt x="509" y="314"/>
                      </a:lnTo>
                      <a:lnTo>
                        <a:pt x="494" y="299"/>
                      </a:lnTo>
                      <a:lnTo>
                        <a:pt x="477" y="284"/>
                      </a:lnTo>
                      <a:lnTo>
                        <a:pt x="477" y="284"/>
                      </a:lnTo>
                      <a:lnTo>
                        <a:pt x="459" y="271"/>
                      </a:lnTo>
                      <a:lnTo>
                        <a:pt x="438" y="259"/>
                      </a:lnTo>
                      <a:lnTo>
                        <a:pt x="416" y="249"/>
                      </a:lnTo>
                      <a:lnTo>
                        <a:pt x="392" y="239"/>
                      </a:lnTo>
                      <a:lnTo>
                        <a:pt x="392" y="239"/>
                      </a:lnTo>
                      <a:lnTo>
                        <a:pt x="367" y="231"/>
                      </a:lnTo>
                      <a:lnTo>
                        <a:pt x="340" y="225"/>
                      </a:lnTo>
                      <a:lnTo>
                        <a:pt x="312" y="220"/>
                      </a:lnTo>
                      <a:lnTo>
                        <a:pt x="283" y="217"/>
                      </a:lnTo>
                      <a:lnTo>
                        <a:pt x="283" y="217"/>
                      </a:lnTo>
                      <a:lnTo>
                        <a:pt x="261" y="216"/>
                      </a:lnTo>
                      <a:lnTo>
                        <a:pt x="237" y="215"/>
                      </a:lnTo>
                      <a:lnTo>
                        <a:pt x="237" y="215"/>
                      </a:lnTo>
                      <a:lnTo>
                        <a:pt x="215" y="215"/>
                      </a:lnTo>
                      <a:lnTo>
                        <a:pt x="197" y="217"/>
                      </a:lnTo>
                      <a:lnTo>
                        <a:pt x="200" y="102"/>
                      </a:lnTo>
                      <a:lnTo>
                        <a:pt x="525" y="130"/>
                      </a:lnTo>
                      <a:lnTo>
                        <a:pt x="525" y="42"/>
                      </a:lnTo>
                      <a:lnTo>
                        <a:pt x="66" y="0"/>
                      </a:lnTo>
                      <a:lnTo>
                        <a:pt x="58" y="316"/>
                      </a:lnTo>
                      <a:lnTo>
                        <a:pt x="58" y="316"/>
                      </a:lnTo>
                      <a:lnTo>
                        <a:pt x="76" y="311"/>
                      </a:lnTo>
                      <a:lnTo>
                        <a:pt x="96" y="307"/>
                      </a:lnTo>
                      <a:lnTo>
                        <a:pt x="117" y="304"/>
                      </a:lnTo>
                      <a:lnTo>
                        <a:pt x="138" y="302"/>
                      </a:lnTo>
                      <a:lnTo>
                        <a:pt x="138" y="302"/>
                      </a:lnTo>
                      <a:lnTo>
                        <a:pt x="160" y="300"/>
                      </a:lnTo>
                      <a:lnTo>
                        <a:pt x="182" y="299"/>
                      </a:lnTo>
                      <a:lnTo>
                        <a:pt x="204" y="300"/>
                      </a:lnTo>
                      <a:lnTo>
                        <a:pt x="226" y="301"/>
                      </a:lnTo>
                      <a:lnTo>
                        <a:pt x="226" y="301"/>
                      </a:lnTo>
                      <a:lnTo>
                        <a:pt x="245" y="303"/>
                      </a:lnTo>
                      <a:lnTo>
                        <a:pt x="263" y="305"/>
                      </a:lnTo>
                      <a:lnTo>
                        <a:pt x="281" y="308"/>
                      </a:lnTo>
                      <a:lnTo>
                        <a:pt x="298" y="312"/>
                      </a:lnTo>
                      <a:lnTo>
                        <a:pt x="298" y="312"/>
                      </a:lnTo>
                      <a:lnTo>
                        <a:pt x="315" y="317"/>
                      </a:lnTo>
                      <a:lnTo>
                        <a:pt x="330" y="323"/>
                      </a:lnTo>
                      <a:lnTo>
                        <a:pt x="345" y="329"/>
                      </a:lnTo>
                      <a:lnTo>
                        <a:pt x="359" y="337"/>
                      </a:lnTo>
                      <a:lnTo>
                        <a:pt x="359" y="337"/>
                      </a:lnTo>
                      <a:lnTo>
                        <a:pt x="371" y="345"/>
                      </a:lnTo>
                      <a:lnTo>
                        <a:pt x="382" y="354"/>
                      </a:lnTo>
                      <a:lnTo>
                        <a:pt x="392" y="363"/>
                      </a:lnTo>
                      <a:lnTo>
                        <a:pt x="400" y="374"/>
                      </a:lnTo>
                      <a:lnTo>
                        <a:pt x="400" y="374"/>
                      </a:lnTo>
                      <a:lnTo>
                        <a:pt x="407" y="387"/>
                      </a:lnTo>
                      <a:lnTo>
                        <a:pt x="412" y="399"/>
                      </a:lnTo>
                      <a:lnTo>
                        <a:pt x="415" y="413"/>
                      </a:lnTo>
                      <a:lnTo>
                        <a:pt x="416" y="427"/>
                      </a:lnTo>
                      <a:lnTo>
                        <a:pt x="416" y="427"/>
                      </a:lnTo>
                      <a:lnTo>
                        <a:pt x="415" y="438"/>
                      </a:lnTo>
                      <a:lnTo>
                        <a:pt x="413" y="447"/>
                      </a:lnTo>
                      <a:lnTo>
                        <a:pt x="410" y="457"/>
                      </a:lnTo>
                      <a:lnTo>
                        <a:pt x="405" y="466"/>
                      </a:lnTo>
                      <a:lnTo>
                        <a:pt x="405" y="466"/>
                      </a:lnTo>
                      <a:lnTo>
                        <a:pt x="400" y="474"/>
                      </a:lnTo>
                      <a:lnTo>
                        <a:pt x="393" y="481"/>
                      </a:lnTo>
                      <a:lnTo>
                        <a:pt x="385" y="489"/>
                      </a:lnTo>
                      <a:lnTo>
                        <a:pt x="376" y="495"/>
                      </a:lnTo>
                      <a:lnTo>
                        <a:pt x="376"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grpSp>
      </p:grpSp>
      <p:grpSp>
        <p:nvGrpSpPr>
          <p:cNvPr id="43" name="Group 42"/>
          <p:cNvGrpSpPr/>
          <p:nvPr/>
        </p:nvGrpSpPr>
        <p:grpSpPr>
          <a:xfrm>
            <a:off x="1041142" y="4008269"/>
            <a:ext cx="1959836" cy="1848033"/>
            <a:chOff x="54967" y="2944678"/>
            <a:chExt cx="1959836" cy="1848033"/>
          </a:xfrm>
        </p:grpSpPr>
        <p:sp>
          <p:nvSpPr>
            <p:cNvPr id="44" name="Oval 43"/>
            <p:cNvSpPr/>
            <p:nvPr/>
          </p:nvSpPr>
          <p:spPr bwMode="auto">
            <a:xfrm>
              <a:off x="54967" y="2944678"/>
              <a:ext cx="1851326" cy="1848033"/>
            </a:xfrm>
            <a:prstGeom prst="ellipse">
              <a:avLst/>
            </a:prstGeom>
            <a:solidFill>
              <a:srgbClr val="92D05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nvGrpSpPr>
            <p:cNvPr id="45" name="Group 44"/>
            <p:cNvGrpSpPr/>
            <p:nvPr/>
          </p:nvGrpSpPr>
          <p:grpSpPr>
            <a:xfrm>
              <a:off x="235202" y="3126648"/>
              <a:ext cx="1779601" cy="1502129"/>
              <a:chOff x="134463" y="2374980"/>
              <a:chExt cx="1779601" cy="1502129"/>
            </a:xfrm>
          </p:grpSpPr>
          <p:grpSp>
            <p:nvGrpSpPr>
              <p:cNvPr id="46" name="Group 4"/>
              <p:cNvGrpSpPr>
                <a:grpSpLocks noChangeAspect="1"/>
              </p:cNvGrpSpPr>
              <p:nvPr/>
            </p:nvGrpSpPr>
            <p:grpSpPr bwMode="auto">
              <a:xfrm>
                <a:off x="134463" y="2374980"/>
                <a:ext cx="822746" cy="1336835"/>
                <a:chOff x="3008" y="60"/>
                <a:chExt cx="1658" cy="2694"/>
              </a:xfrm>
              <a:solidFill>
                <a:schemeClr val="bg1"/>
              </a:solidFill>
            </p:grpSpPr>
            <p:sp>
              <p:nvSpPr>
                <p:cNvPr id="71" name="Freeform 6"/>
                <p:cNvSpPr>
                  <a:spLocks/>
                </p:cNvSpPr>
                <p:nvPr/>
              </p:nvSpPr>
              <p:spPr bwMode="auto">
                <a:xfrm>
                  <a:off x="3503" y="60"/>
                  <a:ext cx="666" cy="665"/>
                </a:xfrm>
                <a:custGeom>
                  <a:avLst/>
                  <a:gdLst>
                    <a:gd name="T0" fmla="*/ 333 w 666"/>
                    <a:gd name="T1" fmla="*/ 0 h 665"/>
                    <a:gd name="T2" fmla="*/ 382 w 666"/>
                    <a:gd name="T3" fmla="*/ 3 h 665"/>
                    <a:gd name="T4" fmla="*/ 429 w 666"/>
                    <a:gd name="T5" fmla="*/ 14 h 665"/>
                    <a:gd name="T6" fmla="*/ 474 w 666"/>
                    <a:gd name="T7" fmla="*/ 30 h 665"/>
                    <a:gd name="T8" fmla="*/ 514 w 666"/>
                    <a:gd name="T9" fmla="*/ 53 h 665"/>
                    <a:gd name="T10" fmla="*/ 551 w 666"/>
                    <a:gd name="T11" fmla="*/ 81 h 665"/>
                    <a:gd name="T12" fmla="*/ 585 w 666"/>
                    <a:gd name="T13" fmla="*/ 114 h 665"/>
                    <a:gd name="T14" fmla="*/ 613 w 666"/>
                    <a:gd name="T15" fmla="*/ 151 h 665"/>
                    <a:gd name="T16" fmla="*/ 636 w 666"/>
                    <a:gd name="T17" fmla="*/ 192 h 665"/>
                    <a:gd name="T18" fmla="*/ 652 w 666"/>
                    <a:gd name="T19" fmla="*/ 237 h 665"/>
                    <a:gd name="T20" fmla="*/ 662 w 666"/>
                    <a:gd name="T21" fmla="*/ 284 h 665"/>
                    <a:gd name="T22" fmla="*/ 666 w 666"/>
                    <a:gd name="T23" fmla="*/ 332 h 665"/>
                    <a:gd name="T24" fmla="*/ 662 w 666"/>
                    <a:gd name="T25" fmla="*/ 382 h 665"/>
                    <a:gd name="T26" fmla="*/ 652 w 666"/>
                    <a:gd name="T27" fmla="*/ 429 h 665"/>
                    <a:gd name="T28" fmla="*/ 636 w 666"/>
                    <a:gd name="T29" fmla="*/ 472 h 665"/>
                    <a:gd name="T30" fmla="*/ 613 w 666"/>
                    <a:gd name="T31" fmla="*/ 513 h 665"/>
                    <a:gd name="T32" fmla="*/ 585 w 666"/>
                    <a:gd name="T33" fmla="*/ 551 h 665"/>
                    <a:gd name="T34" fmla="*/ 551 w 666"/>
                    <a:gd name="T35" fmla="*/ 583 h 665"/>
                    <a:gd name="T36" fmla="*/ 514 w 666"/>
                    <a:gd name="T37" fmla="*/ 611 h 665"/>
                    <a:gd name="T38" fmla="*/ 474 w 666"/>
                    <a:gd name="T39" fmla="*/ 634 h 665"/>
                    <a:gd name="T40" fmla="*/ 429 w 666"/>
                    <a:gd name="T41" fmla="*/ 651 h 665"/>
                    <a:gd name="T42" fmla="*/ 382 w 666"/>
                    <a:gd name="T43" fmla="*/ 662 h 665"/>
                    <a:gd name="T44" fmla="*/ 333 w 666"/>
                    <a:gd name="T45" fmla="*/ 665 h 665"/>
                    <a:gd name="T46" fmla="*/ 284 w 666"/>
                    <a:gd name="T47" fmla="*/ 662 h 665"/>
                    <a:gd name="T48" fmla="*/ 237 w 666"/>
                    <a:gd name="T49" fmla="*/ 651 h 665"/>
                    <a:gd name="T50" fmla="*/ 193 w 666"/>
                    <a:gd name="T51" fmla="*/ 634 h 665"/>
                    <a:gd name="T52" fmla="*/ 151 w 666"/>
                    <a:gd name="T53" fmla="*/ 611 h 665"/>
                    <a:gd name="T54" fmla="*/ 114 w 666"/>
                    <a:gd name="T55" fmla="*/ 583 h 665"/>
                    <a:gd name="T56" fmla="*/ 82 w 666"/>
                    <a:gd name="T57" fmla="*/ 551 h 665"/>
                    <a:gd name="T58" fmla="*/ 54 w 666"/>
                    <a:gd name="T59" fmla="*/ 513 h 665"/>
                    <a:gd name="T60" fmla="*/ 31 w 666"/>
                    <a:gd name="T61" fmla="*/ 472 h 665"/>
                    <a:gd name="T62" fmla="*/ 15 w 666"/>
                    <a:gd name="T63" fmla="*/ 429 h 665"/>
                    <a:gd name="T64" fmla="*/ 3 w 666"/>
                    <a:gd name="T65" fmla="*/ 382 h 665"/>
                    <a:gd name="T66" fmla="*/ 0 w 666"/>
                    <a:gd name="T67" fmla="*/ 332 h 665"/>
                    <a:gd name="T68" fmla="*/ 3 w 666"/>
                    <a:gd name="T69" fmla="*/ 284 h 665"/>
                    <a:gd name="T70" fmla="*/ 15 w 666"/>
                    <a:gd name="T71" fmla="*/ 237 h 665"/>
                    <a:gd name="T72" fmla="*/ 31 w 666"/>
                    <a:gd name="T73" fmla="*/ 192 h 665"/>
                    <a:gd name="T74" fmla="*/ 54 w 666"/>
                    <a:gd name="T75" fmla="*/ 151 h 665"/>
                    <a:gd name="T76" fmla="*/ 82 w 666"/>
                    <a:gd name="T77" fmla="*/ 114 h 665"/>
                    <a:gd name="T78" fmla="*/ 114 w 666"/>
                    <a:gd name="T79" fmla="*/ 81 h 665"/>
                    <a:gd name="T80" fmla="*/ 151 w 666"/>
                    <a:gd name="T81" fmla="*/ 53 h 665"/>
                    <a:gd name="T82" fmla="*/ 193 w 666"/>
                    <a:gd name="T83" fmla="*/ 30 h 665"/>
                    <a:gd name="T84" fmla="*/ 237 w 666"/>
                    <a:gd name="T85" fmla="*/ 14 h 665"/>
                    <a:gd name="T86" fmla="*/ 284 w 666"/>
                    <a:gd name="T87" fmla="*/ 3 h 665"/>
                    <a:gd name="T88" fmla="*/ 333 w 666"/>
                    <a:gd name="T89"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6" h="665">
                      <a:moveTo>
                        <a:pt x="333" y="0"/>
                      </a:moveTo>
                      <a:lnTo>
                        <a:pt x="382" y="3"/>
                      </a:lnTo>
                      <a:lnTo>
                        <a:pt x="429" y="14"/>
                      </a:lnTo>
                      <a:lnTo>
                        <a:pt x="474" y="30"/>
                      </a:lnTo>
                      <a:lnTo>
                        <a:pt x="514" y="53"/>
                      </a:lnTo>
                      <a:lnTo>
                        <a:pt x="551" y="81"/>
                      </a:lnTo>
                      <a:lnTo>
                        <a:pt x="585" y="114"/>
                      </a:lnTo>
                      <a:lnTo>
                        <a:pt x="613" y="151"/>
                      </a:lnTo>
                      <a:lnTo>
                        <a:pt x="636" y="192"/>
                      </a:lnTo>
                      <a:lnTo>
                        <a:pt x="652" y="237"/>
                      </a:lnTo>
                      <a:lnTo>
                        <a:pt x="662" y="284"/>
                      </a:lnTo>
                      <a:lnTo>
                        <a:pt x="666" y="332"/>
                      </a:lnTo>
                      <a:lnTo>
                        <a:pt x="662" y="382"/>
                      </a:lnTo>
                      <a:lnTo>
                        <a:pt x="652" y="429"/>
                      </a:lnTo>
                      <a:lnTo>
                        <a:pt x="636" y="472"/>
                      </a:lnTo>
                      <a:lnTo>
                        <a:pt x="613" y="513"/>
                      </a:lnTo>
                      <a:lnTo>
                        <a:pt x="585" y="551"/>
                      </a:lnTo>
                      <a:lnTo>
                        <a:pt x="551" y="583"/>
                      </a:lnTo>
                      <a:lnTo>
                        <a:pt x="514" y="611"/>
                      </a:lnTo>
                      <a:lnTo>
                        <a:pt x="474" y="634"/>
                      </a:lnTo>
                      <a:lnTo>
                        <a:pt x="429" y="651"/>
                      </a:lnTo>
                      <a:lnTo>
                        <a:pt x="382" y="662"/>
                      </a:lnTo>
                      <a:lnTo>
                        <a:pt x="333" y="665"/>
                      </a:lnTo>
                      <a:lnTo>
                        <a:pt x="284" y="662"/>
                      </a:lnTo>
                      <a:lnTo>
                        <a:pt x="237" y="651"/>
                      </a:lnTo>
                      <a:lnTo>
                        <a:pt x="193" y="634"/>
                      </a:lnTo>
                      <a:lnTo>
                        <a:pt x="151" y="611"/>
                      </a:lnTo>
                      <a:lnTo>
                        <a:pt x="114" y="583"/>
                      </a:lnTo>
                      <a:lnTo>
                        <a:pt x="82" y="551"/>
                      </a:lnTo>
                      <a:lnTo>
                        <a:pt x="54" y="513"/>
                      </a:lnTo>
                      <a:lnTo>
                        <a:pt x="31" y="472"/>
                      </a:lnTo>
                      <a:lnTo>
                        <a:pt x="15" y="429"/>
                      </a:lnTo>
                      <a:lnTo>
                        <a:pt x="3" y="382"/>
                      </a:lnTo>
                      <a:lnTo>
                        <a:pt x="0" y="332"/>
                      </a:lnTo>
                      <a:lnTo>
                        <a:pt x="3" y="284"/>
                      </a:lnTo>
                      <a:lnTo>
                        <a:pt x="15" y="237"/>
                      </a:lnTo>
                      <a:lnTo>
                        <a:pt x="31" y="192"/>
                      </a:lnTo>
                      <a:lnTo>
                        <a:pt x="54" y="151"/>
                      </a:lnTo>
                      <a:lnTo>
                        <a:pt x="82" y="114"/>
                      </a:lnTo>
                      <a:lnTo>
                        <a:pt x="114" y="81"/>
                      </a:lnTo>
                      <a:lnTo>
                        <a:pt x="151" y="53"/>
                      </a:lnTo>
                      <a:lnTo>
                        <a:pt x="193" y="30"/>
                      </a:lnTo>
                      <a:lnTo>
                        <a:pt x="237" y="14"/>
                      </a:lnTo>
                      <a:lnTo>
                        <a:pt x="284" y="3"/>
                      </a:lnTo>
                      <a:lnTo>
                        <a:pt x="3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72" name="Freeform 7"/>
                <p:cNvSpPr>
                  <a:spLocks/>
                </p:cNvSpPr>
                <p:nvPr/>
              </p:nvSpPr>
              <p:spPr bwMode="auto">
                <a:xfrm>
                  <a:off x="4363" y="2258"/>
                  <a:ext cx="293" cy="232"/>
                </a:xfrm>
                <a:custGeom>
                  <a:avLst/>
                  <a:gdLst>
                    <a:gd name="T0" fmla="*/ 0 w 293"/>
                    <a:gd name="T1" fmla="*/ 0 h 232"/>
                    <a:gd name="T2" fmla="*/ 293 w 293"/>
                    <a:gd name="T3" fmla="*/ 0 h 232"/>
                    <a:gd name="T4" fmla="*/ 292 w 293"/>
                    <a:gd name="T5" fmla="*/ 45 h 232"/>
                    <a:gd name="T6" fmla="*/ 292 w 293"/>
                    <a:gd name="T7" fmla="*/ 47 h 232"/>
                    <a:gd name="T8" fmla="*/ 292 w 293"/>
                    <a:gd name="T9" fmla="*/ 55 h 232"/>
                    <a:gd name="T10" fmla="*/ 290 w 293"/>
                    <a:gd name="T11" fmla="*/ 64 h 232"/>
                    <a:gd name="T12" fmla="*/ 290 w 293"/>
                    <a:gd name="T13" fmla="*/ 72 h 232"/>
                    <a:gd name="T14" fmla="*/ 290 w 293"/>
                    <a:gd name="T15" fmla="*/ 74 h 232"/>
                    <a:gd name="T16" fmla="*/ 287 w 293"/>
                    <a:gd name="T17" fmla="*/ 101 h 232"/>
                    <a:gd name="T18" fmla="*/ 280 w 293"/>
                    <a:gd name="T19" fmla="*/ 126 h 232"/>
                    <a:gd name="T20" fmla="*/ 271 w 293"/>
                    <a:gd name="T21" fmla="*/ 151 h 232"/>
                    <a:gd name="T22" fmla="*/ 260 w 293"/>
                    <a:gd name="T23" fmla="*/ 172 h 232"/>
                    <a:gd name="T24" fmla="*/ 245 w 293"/>
                    <a:gd name="T25" fmla="*/ 191 h 232"/>
                    <a:gd name="T26" fmla="*/ 228 w 293"/>
                    <a:gd name="T27" fmla="*/ 208 h 232"/>
                    <a:gd name="T28" fmla="*/ 206 w 293"/>
                    <a:gd name="T29" fmla="*/ 221 h 232"/>
                    <a:gd name="T30" fmla="*/ 181 w 293"/>
                    <a:gd name="T31" fmla="*/ 230 h 232"/>
                    <a:gd name="T32" fmla="*/ 153 w 293"/>
                    <a:gd name="T33" fmla="*/ 232 h 232"/>
                    <a:gd name="T34" fmla="*/ 122 w 293"/>
                    <a:gd name="T35" fmla="*/ 230 h 232"/>
                    <a:gd name="T36" fmla="*/ 95 w 293"/>
                    <a:gd name="T37" fmla="*/ 219 h 232"/>
                    <a:gd name="T38" fmla="*/ 71 w 293"/>
                    <a:gd name="T39" fmla="*/ 205 h 232"/>
                    <a:gd name="T40" fmla="*/ 50 w 293"/>
                    <a:gd name="T41" fmla="*/ 186 h 232"/>
                    <a:gd name="T42" fmla="*/ 32 w 293"/>
                    <a:gd name="T43" fmla="*/ 163 h 232"/>
                    <a:gd name="T44" fmla="*/ 19 w 293"/>
                    <a:gd name="T45" fmla="*/ 137 h 232"/>
                    <a:gd name="T46" fmla="*/ 9 w 293"/>
                    <a:gd name="T47" fmla="*/ 110 h 232"/>
                    <a:gd name="T48" fmla="*/ 4 w 293"/>
                    <a:gd name="T49" fmla="*/ 80 h 232"/>
                    <a:gd name="T50" fmla="*/ 0 w 293"/>
                    <a:gd name="T51" fmla="*/ 63 h 232"/>
                    <a:gd name="T52" fmla="*/ 0 w 293"/>
                    <a:gd name="T53" fmla="*/ 61 h 232"/>
                    <a:gd name="T54" fmla="*/ 0 w 293"/>
                    <a:gd name="T55" fmla="*/ 59 h 232"/>
                    <a:gd name="T56" fmla="*/ 0 w 293"/>
                    <a:gd name="T57" fmla="*/ 55 h 232"/>
                    <a:gd name="T58" fmla="*/ 0 w 293"/>
                    <a:gd name="T59" fmla="*/ 52 h 232"/>
                    <a:gd name="T60" fmla="*/ 0 w 293"/>
                    <a:gd name="T61" fmla="*/ 49 h 232"/>
                    <a:gd name="T62" fmla="*/ 0 w 293"/>
                    <a:gd name="T63" fmla="*/ 46 h 232"/>
                    <a:gd name="T64" fmla="*/ 0 w 293"/>
                    <a:gd name="T6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232">
                      <a:moveTo>
                        <a:pt x="0" y="0"/>
                      </a:moveTo>
                      <a:lnTo>
                        <a:pt x="293" y="0"/>
                      </a:lnTo>
                      <a:lnTo>
                        <a:pt x="292" y="45"/>
                      </a:lnTo>
                      <a:lnTo>
                        <a:pt x="292" y="47"/>
                      </a:lnTo>
                      <a:lnTo>
                        <a:pt x="292" y="55"/>
                      </a:lnTo>
                      <a:lnTo>
                        <a:pt x="290" y="64"/>
                      </a:lnTo>
                      <a:lnTo>
                        <a:pt x="290" y="72"/>
                      </a:lnTo>
                      <a:lnTo>
                        <a:pt x="290" y="74"/>
                      </a:lnTo>
                      <a:lnTo>
                        <a:pt x="287" y="101"/>
                      </a:lnTo>
                      <a:lnTo>
                        <a:pt x="280" y="126"/>
                      </a:lnTo>
                      <a:lnTo>
                        <a:pt x="271" y="151"/>
                      </a:lnTo>
                      <a:lnTo>
                        <a:pt x="260" y="172"/>
                      </a:lnTo>
                      <a:lnTo>
                        <a:pt x="245" y="191"/>
                      </a:lnTo>
                      <a:lnTo>
                        <a:pt x="228" y="208"/>
                      </a:lnTo>
                      <a:lnTo>
                        <a:pt x="206" y="221"/>
                      </a:lnTo>
                      <a:lnTo>
                        <a:pt x="181" y="230"/>
                      </a:lnTo>
                      <a:lnTo>
                        <a:pt x="153" y="232"/>
                      </a:lnTo>
                      <a:lnTo>
                        <a:pt x="122" y="230"/>
                      </a:lnTo>
                      <a:lnTo>
                        <a:pt x="95" y="219"/>
                      </a:lnTo>
                      <a:lnTo>
                        <a:pt x="71" y="205"/>
                      </a:lnTo>
                      <a:lnTo>
                        <a:pt x="50" y="186"/>
                      </a:lnTo>
                      <a:lnTo>
                        <a:pt x="32" y="163"/>
                      </a:lnTo>
                      <a:lnTo>
                        <a:pt x="19" y="137"/>
                      </a:lnTo>
                      <a:lnTo>
                        <a:pt x="9" y="110"/>
                      </a:lnTo>
                      <a:lnTo>
                        <a:pt x="4" y="80"/>
                      </a:lnTo>
                      <a:lnTo>
                        <a:pt x="0" y="63"/>
                      </a:lnTo>
                      <a:lnTo>
                        <a:pt x="0" y="61"/>
                      </a:lnTo>
                      <a:lnTo>
                        <a:pt x="0" y="59"/>
                      </a:lnTo>
                      <a:lnTo>
                        <a:pt x="0" y="55"/>
                      </a:lnTo>
                      <a:lnTo>
                        <a:pt x="0" y="52"/>
                      </a:lnTo>
                      <a:lnTo>
                        <a:pt x="0" y="49"/>
                      </a:lnTo>
                      <a:lnTo>
                        <a:pt x="0" y="46"/>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73" name="Freeform 8"/>
                <p:cNvSpPr>
                  <a:spLocks/>
                </p:cNvSpPr>
                <p:nvPr/>
              </p:nvSpPr>
              <p:spPr bwMode="auto">
                <a:xfrm>
                  <a:off x="3008" y="2258"/>
                  <a:ext cx="291" cy="232"/>
                </a:xfrm>
                <a:custGeom>
                  <a:avLst/>
                  <a:gdLst>
                    <a:gd name="T0" fmla="*/ 0 w 291"/>
                    <a:gd name="T1" fmla="*/ 0 h 232"/>
                    <a:gd name="T2" fmla="*/ 291 w 291"/>
                    <a:gd name="T3" fmla="*/ 0 h 232"/>
                    <a:gd name="T4" fmla="*/ 291 w 291"/>
                    <a:gd name="T5" fmla="*/ 4 h 232"/>
                    <a:gd name="T6" fmla="*/ 289 w 291"/>
                    <a:gd name="T7" fmla="*/ 35 h 232"/>
                    <a:gd name="T8" fmla="*/ 285 w 291"/>
                    <a:gd name="T9" fmla="*/ 65 h 232"/>
                    <a:gd name="T10" fmla="*/ 279 w 291"/>
                    <a:gd name="T11" fmla="*/ 97 h 232"/>
                    <a:gd name="T12" fmla="*/ 269 w 291"/>
                    <a:gd name="T13" fmla="*/ 128 h 232"/>
                    <a:gd name="T14" fmla="*/ 255 w 291"/>
                    <a:gd name="T15" fmla="*/ 154 h 232"/>
                    <a:gd name="T16" fmla="*/ 237 w 291"/>
                    <a:gd name="T17" fmla="*/ 180 h 232"/>
                    <a:gd name="T18" fmla="*/ 215 w 291"/>
                    <a:gd name="T19" fmla="*/ 200 h 232"/>
                    <a:gd name="T20" fmla="*/ 190 w 291"/>
                    <a:gd name="T21" fmla="*/ 217 h 232"/>
                    <a:gd name="T22" fmla="*/ 162 w 291"/>
                    <a:gd name="T23" fmla="*/ 227 h 232"/>
                    <a:gd name="T24" fmla="*/ 133 w 291"/>
                    <a:gd name="T25" fmla="*/ 232 h 232"/>
                    <a:gd name="T26" fmla="*/ 102 w 291"/>
                    <a:gd name="T27" fmla="*/ 230 h 232"/>
                    <a:gd name="T28" fmla="*/ 78 w 291"/>
                    <a:gd name="T29" fmla="*/ 222 h 232"/>
                    <a:gd name="T30" fmla="*/ 55 w 291"/>
                    <a:gd name="T31" fmla="*/ 209 h 232"/>
                    <a:gd name="T32" fmla="*/ 36 w 291"/>
                    <a:gd name="T33" fmla="*/ 191 h 232"/>
                    <a:gd name="T34" fmla="*/ 22 w 291"/>
                    <a:gd name="T35" fmla="*/ 171 h 232"/>
                    <a:gd name="T36" fmla="*/ 10 w 291"/>
                    <a:gd name="T37" fmla="*/ 147 h 232"/>
                    <a:gd name="T38" fmla="*/ 3 w 291"/>
                    <a:gd name="T39" fmla="*/ 121 h 232"/>
                    <a:gd name="T40" fmla="*/ 0 w 291"/>
                    <a:gd name="T41" fmla="*/ 96 h 232"/>
                    <a:gd name="T42" fmla="*/ 0 w 291"/>
                    <a:gd name="T43" fmla="*/ 94 h 232"/>
                    <a:gd name="T44" fmla="*/ 0 w 291"/>
                    <a:gd name="T45" fmla="*/ 92 h 232"/>
                    <a:gd name="T46" fmla="*/ 0 w 291"/>
                    <a:gd name="T47" fmla="*/ 87 h 232"/>
                    <a:gd name="T48" fmla="*/ 0 w 291"/>
                    <a:gd name="T49" fmla="*/ 84 h 232"/>
                    <a:gd name="T50" fmla="*/ 0 w 291"/>
                    <a:gd name="T51" fmla="*/ 83 h 232"/>
                    <a:gd name="T52" fmla="*/ 0 w 291"/>
                    <a:gd name="T5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32">
                      <a:moveTo>
                        <a:pt x="0" y="0"/>
                      </a:moveTo>
                      <a:lnTo>
                        <a:pt x="291" y="0"/>
                      </a:lnTo>
                      <a:lnTo>
                        <a:pt x="291" y="4"/>
                      </a:lnTo>
                      <a:lnTo>
                        <a:pt x="289" y="35"/>
                      </a:lnTo>
                      <a:lnTo>
                        <a:pt x="285" y="65"/>
                      </a:lnTo>
                      <a:lnTo>
                        <a:pt x="279" y="97"/>
                      </a:lnTo>
                      <a:lnTo>
                        <a:pt x="269" y="128"/>
                      </a:lnTo>
                      <a:lnTo>
                        <a:pt x="255" y="154"/>
                      </a:lnTo>
                      <a:lnTo>
                        <a:pt x="237" y="180"/>
                      </a:lnTo>
                      <a:lnTo>
                        <a:pt x="215" y="200"/>
                      </a:lnTo>
                      <a:lnTo>
                        <a:pt x="190" y="217"/>
                      </a:lnTo>
                      <a:lnTo>
                        <a:pt x="162" y="227"/>
                      </a:lnTo>
                      <a:lnTo>
                        <a:pt x="133" y="232"/>
                      </a:lnTo>
                      <a:lnTo>
                        <a:pt x="102" y="230"/>
                      </a:lnTo>
                      <a:lnTo>
                        <a:pt x="78" y="222"/>
                      </a:lnTo>
                      <a:lnTo>
                        <a:pt x="55" y="209"/>
                      </a:lnTo>
                      <a:lnTo>
                        <a:pt x="36" y="191"/>
                      </a:lnTo>
                      <a:lnTo>
                        <a:pt x="22" y="171"/>
                      </a:lnTo>
                      <a:lnTo>
                        <a:pt x="10" y="147"/>
                      </a:lnTo>
                      <a:lnTo>
                        <a:pt x="3" y="121"/>
                      </a:lnTo>
                      <a:lnTo>
                        <a:pt x="0" y="96"/>
                      </a:lnTo>
                      <a:lnTo>
                        <a:pt x="0" y="94"/>
                      </a:lnTo>
                      <a:lnTo>
                        <a:pt x="0" y="92"/>
                      </a:lnTo>
                      <a:lnTo>
                        <a:pt x="0" y="87"/>
                      </a:lnTo>
                      <a:lnTo>
                        <a:pt x="0" y="84"/>
                      </a:lnTo>
                      <a:lnTo>
                        <a:pt x="0" y="8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74" name="Freeform 11"/>
                <p:cNvSpPr>
                  <a:spLocks noEditPoints="1"/>
                </p:cNvSpPr>
                <p:nvPr/>
              </p:nvSpPr>
              <p:spPr bwMode="auto">
                <a:xfrm>
                  <a:off x="3008" y="791"/>
                  <a:ext cx="808" cy="1963"/>
                </a:xfrm>
                <a:custGeom>
                  <a:avLst/>
                  <a:gdLst>
                    <a:gd name="T0" fmla="*/ 459 w 808"/>
                    <a:gd name="T1" fmla="*/ 1633 h 1963"/>
                    <a:gd name="T2" fmla="*/ 459 w 808"/>
                    <a:gd name="T3" fmla="*/ 1677 h 1963"/>
                    <a:gd name="T4" fmla="*/ 728 w 808"/>
                    <a:gd name="T5" fmla="*/ 1677 h 1963"/>
                    <a:gd name="T6" fmla="*/ 728 w 808"/>
                    <a:gd name="T7" fmla="*/ 1633 h 1963"/>
                    <a:gd name="T8" fmla="*/ 459 w 808"/>
                    <a:gd name="T9" fmla="*/ 1633 h 1963"/>
                    <a:gd name="T10" fmla="*/ 562 w 808"/>
                    <a:gd name="T11" fmla="*/ 0 h 1963"/>
                    <a:gd name="T12" fmla="*/ 492 w 808"/>
                    <a:gd name="T13" fmla="*/ 82 h 1963"/>
                    <a:gd name="T14" fmla="*/ 511 w 808"/>
                    <a:gd name="T15" fmla="*/ 97 h 1963"/>
                    <a:gd name="T16" fmla="*/ 511 w 808"/>
                    <a:gd name="T17" fmla="*/ 98 h 1963"/>
                    <a:gd name="T18" fmla="*/ 512 w 808"/>
                    <a:gd name="T19" fmla="*/ 98 h 1963"/>
                    <a:gd name="T20" fmla="*/ 512 w 808"/>
                    <a:gd name="T21" fmla="*/ 98 h 1963"/>
                    <a:gd name="T22" fmla="*/ 512 w 808"/>
                    <a:gd name="T23" fmla="*/ 98 h 1963"/>
                    <a:gd name="T24" fmla="*/ 556 w 808"/>
                    <a:gd name="T25" fmla="*/ 98 h 1963"/>
                    <a:gd name="T26" fmla="*/ 557 w 808"/>
                    <a:gd name="T27" fmla="*/ 145 h 1963"/>
                    <a:gd name="T28" fmla="*/ 554 w 808"/>
                    <a:gd name="T29" fmla="*/ 148 h 1963"/>
                    <a:gd name="T30" fmla="*/ 808 w 808"/>
                    <a:gd name="T31" fmla="*/ 376 h 1963"/>
                    <a:gd name="T32" fmla="*/ 803 w 808"/>
                    <a:gd name="T33" fmla="*/ 1963 h 1963"/>
                    <a:gd name="T34" fmla="*/ 381 w 808"/>
                    <a:gd name="T35" fmla="*/ 1963 h 1963"/>
                    <a:gd name="T36" fmla="*/ 377 w 808"/>
                    <a:gd name="T37" fmla="*/ 608 h 1963"/>
                    <a:gd name="T38" fmla="*/ 377 w 808"/>
                    <a:gd name="T39" fmla="*/ 572 h 1963"/>
                    <a:gd name="T40" fmla="*/ 320 w 808"/>
                    <a:gd name="T41" fmla="*/ 572 h 1963"/>
                    <a:gd name="T42" fmla="*/ 306 w 808"/>
                    <a:gd name="T43" fmla="*/ 572 h 1963"/>
                    <a:gd name="T44" fmla="*/ 296 w 808"/>
                    <a:gd name="T45" fmla="*/ 572 h 1963"/>
                    <a:gd name="T46" fmla="*/ 293 w 808"/>
                    <a:gd name="T47" fmla="*/ 572 h 1963"/>
                    <a:gd name="T48" fmla="*/ 291 w 808"/>
                    <a:gd name="T49" fmla="*/ 998 h 1963"/>
                    <a:gd name="T50" fmla="*/ 291 w 808"/>
                    <a:gd name="T51" fmla="*/ 1424 h 1963"/>
                    <a:gd name="T52" fmla="*/ 0 w 808"/>
                    <a:gd name="T53" fmla="*/ 1424 h 1963"/>
                    <a:gd name="T54" fmla="*/ 0 w 808"/>
                    <a:gd name="T55" fmla="*/ 1062 h 1963"/>
                    <a:gd name="T56" fmla="*/ 3 w 808"/>
                    <a:gd name="T57" fmla="*/ 700 h 1963"/>
                    <a:gd name="T58" fmla="*/ 1 w 808"/>
                    <a:gd name="T59" fmla="*/ 659 h 1963"/>
                    <a:gd name="T60" fmla="*/ 1 w 808"/>
                    <a:gd name="T61" fmla="*/ 617 h 1963"/>
                    <a:gd name="T62" fmla="*/ 0 w 808"/>
                    <a:gd name="T63" fmla="*/ 574 h 1963"/>
                    <a:gd name="T64" fmla="*/ 0 w 808"/>
                    <a:gd name="T65" fmla="*/ 530 h 1963"/>
                    <a:gd name="T66" fmla="*/ 0 w 808"/>
                    <a:gd name="T67" fmla="*/ 487 h 1963"/>
                    <a:gd name="T68" fmla="*/ 0 w 808"/>
                    <a:gd name="T69" fmla="*/ 444 h 1963"/>
                    <a:gd name="T70" fmla="*/ 4 w 808"/>
                    <a:gd name="T71" fmla="*/ 400 h 1963"/>
                    <a:gd name="T72" fmla="*/ 8 w 808"/>
                    <a:gd name="T73" fmla="*/ 358 h 1963"/>
                    <a:gd name="T74" fmla="*/ 15 w 808"/>
                    <a:gd name="T75" fmla="*/ 316 h 1963"/>
                    <a:gd name="T76" fmla="*/ 24 w 808"/>
                    <a:gd name="T77" fmla="*/ 277 h 1963"/>
                    <a:gd name="T78" fmla="*/ 38 w 808"/>
                    <a:gd name="T79" fmla="*/ 238 h 1963"/>
                    <a:gd name="T80" fmla="*/ 55 w 808"/>
                    <a:gd name="T81" fmla="*/ 202 h 1963"/>
                    <a:gd name="T82" fmla="*/ 75 w 808"/>
                    <a:gd name="T83" fmla="*/ 167 h 1963"/>
                    <a:gd name="T84" fmla="*/ 101 w 808"/>
                    <a:gd name="T85" fmla="*/ 135 h 1963"/>
                    <a:gd name="T86" fmla="*/ 131 w 808"/>
                    <a:gd name="T87" fmla="*/ 106 h 1963"/>
                    <a:gd name="T88" fmla="*/ 167 w 808"/>
                    <a:gd name="T89" fmla="*/ 80 h 1963"/>
                    <a:gd name="T90" fmla="*/ 208 w 808"/>
                    <a:gd name="T91" fmla="*/ 57 h 1963"/>
                    <a:gd name="T92" fmla="*/ 254 w 808"/>
                    <a:gd name="T93" fmla="*/ 40 h 1963"/>
                    <a:gd name="T94" fmla="*/ 301 w 808"/>
                    <a:gd name="T95" fmla="*/ 27 h 1963"/>
                    <a:gd name="T96" fmla="*/ 352 w 808"/>
                    <a:gd name="T97" fmla="*/ 17 h 1963"/>
                    <a:gd name="T98" fmla="*/ 404 w 808"/>
                    <a:gd name="T99" fmla="*/ 9 h 1963"/>
                    <a:gd name="T100" fmla="*/ 456 w 808"/>
                    <a:gd name="T101" fmla="*/ 5 h 1963"/>
                    <a:gd name="T102" fmla="*/ 510 w 808"/>
                    <a:gd name="T103" fmla="*/ 1 h 1963"/>
                    <a:gd name="T104" fmla="*/ 562 w 808"/>
                    <a:gd name="T10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8" h="1963">
                      <a:moveTo>
                        <a:pt x="459" y="1633"/>
                      </a:moveTo>
                      <a:lnTo>
                        <a:pt x="459" y="1677"/>
                      </a:lnTo>
                      <a:lnTo>
                        <a:pt x="728" y="1677"/>
                      </a:lnTo>
                      <a:lnTo>
                        <a:pt x="728" y="1633"/>
                      </a:lnTo>
                      <a:lnTo>
                        <a:pt x="459" y="1633"/>
                      </a:lnTo>
                      <a:close/>
                      <a:moveTo>
                        <a:pt x="562" y="0"/>
                      </a:moveTo>
                      <a:lnTo>
                        <a:pt x="492" y="82"/>
                      </a:lnTo>
                      <a:lnTo>
                        <a:pt x="511" y="97"/>
                      </a:lnTo>
                      <a:lnTo>
                        <a:pt x="511" y="98"/>
                      </a:lnTo>
                      <a:lnTo>
                        <a:pt x="512" y="98"/>
                      </a:lnTo>
                      <a:lnTo>
                        <a:pt x="512" y="98"/>
                      </a:lnTo>
                      <a:lnTo>
                        <a:pt x="512" y="98"/>
                      </a:lnTo>
                      <a:lnTo>
                        <a:pt x="556" y="98"/>
                      </a:lnTo>
                      <a:lnTo>
                        <a:pt x="557" y="145"/>
                      </a:lnTo>
                      <a:lnTo>
                        <a:pt x="554" y="148"/>
                      </a:lnTo>
                      <a:lnTo>
                        <a:pt x="808" y="376"/>
                      </a:lnTo>
                      <a:lnTo>
                        <a:pt x="803" y="1963"/>
                      </a:lnTo>
                      <a:lnTo>
                        <a:pt x="381" y="1963"/>
                      </a:lnTo>
                      <a:lnTo>
                        <a:pt x="377" y="608"/>
                      </a:lnTo>
                      <a:lnTo>
                        <a:pt x="377" y="572"/>
                      </a:lnTo>
                      <a:lnTo>
                        <a:pt x="320" y="572"/>
                      </a:lnTo>
                      <a:lnTo>
                        <a:pt x="306" y="572"/>
                      </a:lnTo>
                      <a:lnTo>
                        <a:pt x="296" y="572"/>
                      </a:lnTo>
                      <a:lnTo>
                        <a:pt x="293" y="572"/>
                      </a:lnTo>
                      <a:lnTo>
                        <a:pt x="291" y="998"/>
                      </a:lnTo>
                      <a:lnTo>
                        <a:pt x="291" y="1424"/>
                      </a:lnTo>
                      <a:lnTo>
                        <a:pt x="0" y="1424"/>
                      </a:lnTo>
                      <a:lnTo>
                        <a:pt x="0" y="1062"/>
                      </a:lnTo>
                      <a:lnTo>
                        <a:pt x="3" y="700"/>
                      </a:lnTo>
                      <a:lnTo>
                        <a:pt x="1" y="659"/>
                      </a:lnTo>
                      <a:lnTo>
                        <a:pt x="1" y="617"/>
                      </a:lnTo>
                      <a:lnTo>
                        <a:pt x="0" y="574"/>
                      </a:lnTo>
                      <a:lnTo>
                        <a:pt x="0" y="530"/>
                      </a:lnTo>
                      <a:lnTo>
                        <a:pt x="0" y="487"/>
                      </a:lnTo>
                      <a:lnTo>
                        <a:pt x="0" y="444"/>
                      </a:lnTo>
                      <a:lnTo>
                        <a:pt x="4" y="400"/>
                      </a:lnTo>
                      <a:lnTo>
                        <a:pt x="8" y="358"/>
                      </a:lnTo>
                      <a:lnTo>
                        <a:pt x="15" y="316"/>
                      </a:lnTo>
                      <a:lnTo>
                        <a:pt x="24" y="277"/>
                      </a:lnTo>
                      <a:lnTo>
                        <a:pt x="38" y="238"/>
                      </a:lnTo>
                      <a:lnTo>
                        <a:pt x="55" y="202"/>
                      </a:lnTo>
                      <a:lnTo>
                        <a:pt x="75" y="167"/>
                      </a:lnTo>
                      <a:lnTo>
                        <a:pt x="101" y="135"/>
                      </a:lnTo>
                      <a:lnTo>
                        <a:pt x="131" y="106"/>
                      </a:lnTo>
                      <a:lnTo>
                        <a:pt x="167" y="80"/>
                      </a:lnTo>
                      <a:lnTo>
                        <a:pt x="208" y="57"/>
                      </a:lnTo>
                      <a:lnTo>
                        <a:pt x="254" y="40"/>
                      </a:lnTo>
                      <a:lnTo>
                        <a:pt x="301" y="27"/>
                      </a:lnTo>
                      <a:lnTo>
                        <a:pt x="352" y="17"/>
                      </a:lnTo>
                      <a:lnTo>
                        <a:pt x="404" y="9"/>
                      </a:lnTo>
                      <a:lnTo>
                        <a:pt x="456" y="5"/>
                      </a:lnTo>
                      <a:lnTo>
                        <a:pt x="510" y="1"/>
                      </a:lnTo>
                      <a:lnTo>
                        <a:pt x="5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75" name="Freeform 12"/>
                <p:cNvSpPr>
                  <a:spLocks/>
                </p:cNvSpPr>
                <p:nvPr/>
              </p:nvSpPr>
              <p:spPr bwMode="auto">
                <a:xfrm>
                  <a:off x="3543" y="790"/>
                  <a:ext cx="273" cy="341"/>
                </a:xfrm>
                <a:custGeom>
                  <a:avLst/>
                  <a:gdLst>
                    <a:gd name="T0" fmla="*/ 97 w 273"/>
                    <a:gd name="T1" fmla="*/ 0 h 341"/>
                    <a:gd name="T2" fmla="*/ 273 w 273"/>
                    <a:gd name="T3" fmla="*/ 231 h 341"/>
                    <a:gd name="T4" fmla="*/ 273 w 273"/>
                    <a:gd name="T5" fmla="*/ 341 h 341"/>
                    <a:gd name="T6" fmla="*/ 47 w 273"/>
                    <a:gd name="T7" fmla="*/ 138 h 341"/>
                    <a:gd name="T8" fmla="*/ 47 w 273"/>
                    <a:gd name="T9" fmla="*/ 87 h 341"/>
                    <a:gd name="T10" fmla="*/ 46 w 273"/>
                    <a:gd name="T11" fmla="*/ 73 h 341"/>
                    <a:gd name="T12" fmla="*/ 46 w 273"/>
                    <a:gd name="T13" fmla="*/ 73 h 341"/>
                    <a:gd name="T14" fmla="*/ 46 w 273"/>
                    <a:gd name="T15" fmla="*/ 73 h 341"/>
                    <a:gd name="T16" fmla="*/ 40 w 273"/>
                    <a:gd name="T17" fmla="*/ 73 h 341"/>
                    <a:gd name="T18" fmla="*/ 0 w 273"/>
                    <a:gd name="T19" fmla="*/ 73 h 341"/>
                    <a:gd name="T20" fmla="*/ 63 w 273"/>
                    <a:gd name="T21" fmla="*/ 1 h 341"/>
                    <a:gd name="T22" fmla="*/ 97 w 273"/>
                    <a:gd name="T2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41">
                      <a:moveTo>
                        <a:pt x="97" y="0"/>
                      </a:moveTo>
                      <a:lnTo>
                        <a:pt x="273" y="231"/>
                      </a:lnTo>
                      <a:lnTo>
                        <a:pt x="273" y="341"/>
                      </a:lnTo>
                      <a:lnTo>
                        <a:pt x="47" y="138"/>
                      </a:lnTo>
                      <a:lnTo>
                        <a:pt x="47" y="87"/>
                      </a:lnTo>
                      <a:lnTo>
                        <a:pt x="46" y="73"/>
                      </a:lnTo>
                      <a:lnTo>
                        <a:pt x="46" y="73"/>
                      </a:lnTo>
                      <a:lnTo>
                        <a:pt x="46" y="73"/>
                      </a:lnTo>
                      <a:lnTo>
                        <a:pt x="40" y="73"/>
                      </a:lnTo>
                      <a:lnTo>
                        <a:pt x="0" y="73"/>
                      </a:lnTo>
                      <a:lnTo>
                        <a:pt x="63" y="1"/>
                      </a:lnTo>
                      <a:lnTo>
                        <a:pt x="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76" name="Freeform 13"/>
                <p:cNvSpPr>
                  <a:spLocks/>
                </p:cNvSpPr>
                <p:nvPr/>
              </p:nvSpPr>
              <p:spPr bwMode="auto">
                <a:xfrm>
                  <a:off x="3861" y="789"/>
                  <a:ext cx="238" cy="340"/>
                </a:xfrm>
                <a:custGeom>
                  <a:avLst/>
                  <a:gdLst>
                    <a:gd name="T0" fmla="*/ 126 w 238"/>
                    <a:gd name="T1" fmla="*/ 0 h 340"/>
                    <a:gd name="T2" fmla="*/ 158 w 238"/>
                    <a:gd name="T3" fmla="*/ 1 h 340"/>
                    <a:gd name="T4" fmla="*/ 238 w 238"/>
                    <a:gd name="T5" fmla="*/ 74 h 340"/>
                    <a:gd name="T6" fmla="*/ 224 w 238"/>
                    <a:gd name="T7" fmla="*/ 74 h 340"/>
                    <a:gd name="T8" fmla="*/ 224 w 238"/>
                    <a:gd name="T9" fmla="*/ 74 h 340"/>
                    <a:gd name="T10" fmla="*/ 198 w 238"/>
                    <a:gd name="T11" fmla="*/ 74 h 340"/>
                    <a:gd name="T12" fmla="*/ 198 w 238"/>
                    <a:gd name="T13" fmla="*/ 74 h 340"/>
                    <a:gd name="T14" fmla="*/ 198 w 238"/>
                    <a:gd name="T15" fmla="*/ 74 h 340"/>
                    <a:gd name="T16" fmla="*/ 198 w 238"/>
                    <a:gd name="T17" fmla="*/ 100 h 340"/>
                    <a:gd name="T18" fmla="*/ 198 w 238"/>
                    <a:gd name="T19" fmla="*/ 100 h 340"/>
                    <a:gd name="T20" fmla="*/ 200 w 238"/>
                    <a:gd name="T21" fmla="*/ 137 h 340"/>
                    <a:gd name="T22" fmla="*/ 0 w 238"/>
                    <a:gd name="T23" fmla="*/ 340 h 340"/>
                    <a:gd name="T24" fmla="*/ 0 w 238"/>
                    <a:gd name="T25" fmla="*/ 216 h 340"/>
                    <a:gd name="T26" fmla="*/ 126 w 23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340">
                      <a:moveTo>
                        <a:pt x="126" y="0"/>
                      </a:moveTo>
                      <a:lnTo>
                        <a:pt x="158" y="1"/>
                      </a:lnTo>
                      <a:lnTo>
                        <a:pt x="238" y="74"/>
                      </a:lnTo>
                      <a:lnTo>
                        <a:pt x="224" y="74"/>
                      </a:lnTo>
                      <a:lnTo>
                        <a:pt x="224" y="74"/>
                      </a:lnTo>
                      <a:lnTo>
                        <a:pt x="198" y="74"/>
                      </a:lnTo>
                      <a:lnTo>
                        <a:pt x="198" y="74"/>
                      </a:lnTo>
                      <a:lnTo>
                        <a:pt x="198" y="74"/>
                      </a:lnTo>
                      <a:lnTo>
                        <a:pt x="198" y="100"/>
                      </a:lnTo>
                      <a:lnTo>
                        <a:pt x="198" y="100"/>
                      </a:lnTo>
                      <a:lnTo>
                        <a:pt x="200" y="137"/>
                      </a:lnTo>
                      <a:lnTo>
                        <a:pt x="0" y="340"/>
                      </a:lnTo>
                      <a:lnTo>
                        <a:pt x="0" y="216"/>
                      </a:lnTo>
                      <a:lnTo>
                        <a:pt x="12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77" name="Freeform 14"/>
                <p:cNvSpPr>
                  <a:spLocks noEditPoints="1"/>
                </p:cNvSpPr>
                <p:nvPr/>
              </p:nvSpPr>
              <p:spPr bwMode="auto">
                <a:xfrm>
                  <a:off x="3856" y="791"/>
                  <a:ext cx="810" cy="1963"/>
                </a:xfrm>
                <a:custGeom>
                  <a:avLst/>
                  <a:gdLst>
                    <a:gd name="T0" fmla="*/ 66 w 810"/>
                    <a:gd name="T1" fmla="*/ 1677 h 1963"/>
                    <a:gd name="T2" fmla="*/ 336 w 810"/>
                    <a:gd name="T3" fmla="*/ 1633 h 1963"/>
                    <a:gd name="T4" fmla="*/ 261 w 810"/>
                    <a:gd name="T5" fmla="*/ 375 h 1963"/>
                    <a:gd name="T6" fmla="*/ 248 w 810"/>
                    <a:gd name="T7" fmla="*/ 388 h 1963"/>
                    <a:gd name="T8" fmla="*/ 243 w 810"/>
                    <a:gd name="T9" fmla="*/ 421 h 1963"/>
                    <a:gd name="T10" fmla="*/ 244 w 810"/>
                    <a:gd name="T11" fmla="*/ 462 h 1963"/>
                    <a:gd name="T12" fmla="*/ 243 w 810"/>
                    <a:gd name="T13" fmla="*/ 516 h 1963"/>
                    <a:gd name="T14" fmla="*/ 62 w 810"/>
                    <a:gd name="T15" fmla="*/ 556 h 1963"/>
                    <a:gd name="T16" fmla="*/ 333 w 810"/>
                    <a:gd name="T17" fmla="*/ 516 h 1963"/>
                    <a:gd name="T18" fmla="*/ 270 w 810"/>
                    <a:gd name="T19" fmla="*/ 492 h 1963"/>
                    <a:gd name="T20" fmla="*/ 277 w 810"/>
                    <a:gd name="T21" fmla="*/ 468 h 1963"/>
                    <a:gd name="T22" fmla="*/ 279 w 810"/>
                    <a:gd name="T23" fmla="*/ 421 h 1963"/>
                    <a:gd name="T24" fmla="*/ 274 w 810"/>
                    <a:gd name="T25" fmla="*/ 388 h 1963"/>
                    <a:gd name="T26" fmla="*/ 261 w 810"/>
                    <a:gd name="T27" fmla="*/ 375 h 1963"/>
                    <a:gd name="T28" fmla="*/ 356 w 810"/>
                    <a:gd name="T29" fmla="*/ 8 h 1963"/>
                    <a:gd name="T30" fmla="*/ 449 w 810"/>
                    <a:gd name="T31" fmla="*/ 19 h 1963"/>
                    <a:gd name="T32" fmla="*/ 540 w 810"/>
                    <a:gd name="T33" fmla="*/ 43 h 1963"/>
                    <a:gd name="T34" fmla="*/ 623 w 810"/>
                    <a:gd name="T35" fmla="*/ 83 h 1963"/>
                    <a:gd name="T36" fmla="*/ 695 w 810"/>
                    <a:gd name="T37" fmla="*/ 143 h 1963"/>
                    <a:gd name="T38" fmla="*/ 745 w 810"/>
                    <a:gd name="T39" fmla="*/ 216 h 1963"/>
                    <a:gd name="T40" fmla="*/ 774 w 810"/>
                    <a:gd name="T41" fmla="*/ 295 h 1963"/>
                    <a:gd name="T42" fmla="*/ 791 w 810"/>
                    <a:gd name="T43" fmla="*/ 380 h 1963"/>
                    <a:gd name="T44" fmla="*/ 805 w 810"/>
                    <a:gd name="T45" fmla="*/ 590 h 1963"/>
                    <a:gd name="T46" fmla="*/ 809 w 810"/>
                    <a:gd name="T47" fmla="*/ 923 h 1963"/>
                    <a:gd name="T48" fmla="*/ 803 w 810"/>
                    <a:gd name="T49" fmla="*/ 1257 h 1963"/>
                    <a:gd name="T50" fmla="*/ 507 w 810"/>
                    <a:gd name="T51" fmla="*/ 1424 h 1963"/>
                    <a:gd name="T52" fmla="*/ 503 w 810"/>
                    <a:gd name="T53" fmla="*/ 567 h 1963"/>
                    <a:gd name="T54" fmla="*/ 474 w 810"/>
                    <a:gd name="T55" fmla="*/ 567 h 1963"/>
                    <a:gd name="T56" fmla="*/ 434 w 810"/>
                    <a:gd name="T57" fmla="*/ 569 h 1963"/>
                    <a:gd name="T58" fmla="*/ 405 w 810"/>
                    <a:gd name="T59" fmla="*/ 569 h 1963"/>
                    <a:gd name="T60" fmla="*/ 397 w 810"/>
                    <a:gd name="T61" fmla="*/ 574 h 1963"/>
                    <a:gd name="T62" fmla="*/ 392 w 810"/>
                    <a:gd name="T63" fmla="*/ 609 h 1963"/>
                    <a:gd name="T64" fmla="*/ 390 w 810"/>
                    <a:gd name="T65" fmla="*/ 673 h 1963"/>
                    <a:gd name="T66" fmla="*/ 387 w 810"/>
                    <a:gd name="T67" fmla="*/ 758 h 1963"/>
                    <a:gd name="T68" fmla="*/ 388 w 810"/>
                    <a:gd name="T69" fmla="*/ 858 h 1963"/>
                    <a:gd name="T70" fmla="*/ 388 w 810"/>
                    <a:gd name="T71" fmla="*/ 965 h 1963"/>
                    <a:gd name="T72" fmla="*/ 391 w 810"/>
                    <a:gd name="T73" fmla="*/ 1073 h 1963"/>
                    <a:gd name="T74" fmla="*/ 392 w 810"/>
                    <a:gd name="T75" fmla="*/ 1177 h 1963"/>
                    <a:gd name="T76" fmla="*/ 395 w 810"/>
                    <a:gd name="T77" fmla="*/ 1267 h 1963"/>
                    <a:gd name="T78" fmla="*/ 396 w 810"/>
                    <a:gd name="T79" fmla="*/ 1338 h 1963"/>
                    <a:gd name="T80" fmla="*/ 397 w 810"/>
                    <a:gd name="T81" fmla="*/ 1384 h 1963"/>
                    <a:gd name="T82" fmla="*/ 397 w 810"/>
                    <a:gd name="T83" fmla="*/ 1963 h 1963"/>
                    <a:gd name="T84" fmla="*/ 5 w 810"/>
                    <a:gd name="T85" fmla="*/ 375 h 1963"/>
                    <a:gd name="T86" fmla="*/ 232 w 810"/>
                    <a:gd name="T87" fmla="*/ 148 h 1963"/>
                    <a:gd name="T88" fmla="*/ 232 w 810"/>
                    <a:gd name="T89" fmla="*/ 147 h 1963"/>
                    <a:gd name="T90" fmla="*/ 230 w 810"/>
                    <a:gd name="T91" fmla="*/ 98 h 1963"/>
                    <a:gd name="T92" fmla="*/ 274 w 810"/>
                    <a:gd name="T93" fmla="*/ 98 h 1963"/>
                    <a:gd name="T94" fmla="*/ 275 w 810"/>
                    <a:gd name="T95" fmla="*/ 98 h 1963"/>
                    <a:gd name="T96" fmla="*/ 291 w 810"/>
                    <a:gd name="T97" fmla="*/ 79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1963">
                      <a:moveTo>
                        <a:pt x="66" y="1633"/>
                      </a:moveTo>
                      <a:lnTo>
                        <a:pt x="66" y="1677"/>
                      </a:lnTo>
                      <a:lnTo>
                        <a:pt x="336" y="1677"/>
                      </a:lnTo>
                      <a:lnTo>
                        <a:pt x="336" y="1633"/>
                      </a:lnTo>
                      <a:lnTo>
                        <a:pt x="66" y="1633"/>
                      </a:lnTo>
                      <a:close/>
                      <a:moveTo>
                        <a:pt x="261" y="375"/>
                      </a:moveTo>
                      <a:lnTo>
                        <a:pt x="254" y="379"/>
                      </a:lnTo>
                      <a:lnTo>
                        <a:pt x="248" y="388"/>
                      </a:lnTo>
                      <a:lnTo>
                        <a:pt x="244" y="403"/>
                      </a:lnTo>
                      <a:lnTo>
                        <a:pt x="243" y="421"/>
                      </a:lnTo>
                      <a:lnTo>
                        <a:pt x="243" y="451"/>
                      </a:lnTo>
                      <a:lnTo>
                        <a:pt x="244" y="462"/>
                      </a:lnTo>
                      <a:lnTo>
                        <a:pt x="243" y="462"/>
                      </a:lnTo>
                      <a:lnTo>
                        <a:pt x="243" y="516"/>
                      </a:lnTo>
                      <a:lnTo>
                        <a:pt x="62" y="516"/>
                      </a:lnTo>
                      <a:lnTo>
                        <a:pt x="62" y="556"/>
                      </a:lnTo>
                      <a:lnTo>
                        <a:pt x="333" y="556"/>
                      </a:lnTo>
                      <a:lnTo>
                        <a:pt x="333" y="516"/>
                      </a:lnTo>
                      <a:lnTo>
                        <a:pt x="270" y="516"/>
                      </a:lnTo>
                      <a:lnTo>
                        <a:pt x="270" y="492"/>
                      </a:lnTo>
                      <a:lnTo>
                        <a:pt x="275" y="482"/>
                      </a:lnTo>
                      <a:lnTo>
                        <a:pt x="277" y="468"/>
                      </a:lnTo>
                      <a:lnTo>
                        <a:pt x="279" y="451"/>
                      </a:lnTo>
                      <a:lnTo>
                        <a:pt x="279" y="421"/>
                      </a:lnTo>
                      <a:lnTo>
                        <a:pt x="277" y="403"/>
                      </a:lnTo>
                      <a:lnTo>
                        <a:pt x="274" y="388"/>
                      </a:lnTo>
                      <a:lnTo>
                        <a:pt x="268" y="379"/>
                      </a:lnTo>
                      <a:lnTo>
                        <a:pt x="261" y="375"/>
                      </a:lnTo>
                      <a:close/>
                      <a:moveTo>
                        <a:pt x="203" y="0"/>
                      </a:moveTo>
                      <a:lnTo>
                        <a:pt x="356" y="8"/>
                      </a:lnTo>
                      <a:lnTo>
                        <a:pt x="402" y="13"/>
                      </a:lnTo>
                      <a:lnTo>
                        <a:pt x="449" y="19"/>
                      </a:lnTo>
                      <a:lnTo>
                        <a:pt x="495" y="29"/>
                      </a:lnTo>
                      <a:lnTo>
                        <a:pt x="540" y="43"/>
                      </a:lnTo>
                      <a:lnTo>
                        <a:pt x="582" y="61"/>
                      </a:lnTo>
                      <a:lnTo>
                        <a:pt x="623" y="83"/>
                      </a:lnTo>
                      <a:lnTo>
                        <a:pt x="661" y="111"/>
                      </a:lnTo>
                      <a:lnTo>
                        <a:pt x="695" y="143"/>
                      </a:lnTo>
                      <a:lnTo>
                        <a:pt x="722" y="179"/>
                      </a:lnTo>
                      <a:lnTo>
                        <a:pt x="745" y="216"/>
                      </a:lnTo>
                      <a:lnTo>
                        <a:pt x="762" y="255"/>
                      </a:lnTo>
                      <a:lnTo>
                        <a:pt x="774" y="295"/>
                      </a:lnTo>
                      <a:lnTo>
                        <a:pt x="785" y="337"/>
                      </a:lnTo>
                      <a:lnTo>
                        <a:pt x="791" y="380"/>
                      </a:lnTo>
                      <a:lnTo>
                        <a:pt x="795" y="423"/>
                      </a:lnTo>
                      <a:lnTo>
                        <a:pt x="805" y="590"/>
                      </a:lnTo>
                      <a:lnTo>
                        <a:pt x="810" y="757"/>
                      </a:lnTo>
                      <a:lnTo>
                        <a:pt x="809" y="923"/>
                      </a:lnTo>
                      <a:lnTo>
                        <a:pt x="806" y="1090"/>
                      </a:lnTo>
                      <a:lnTo>
                        <a:pt x="803" y="1257"/>
                      </a:lnTo>
                      <a:lnTo>
                        <a:pt x="800" y="1424"/>
                      </a:lnTo>
                      <a:lnTo>
                        <a:pt x="507" y="1424"/>
                      </a:lnTo>
                      <a:lnTo>
                        <a:pt x="507" y="567"/>
                      </a:lnTo>
                      <a:lnTo>
                        <a:pt x="503" y="567"/>
                      </a:lnTo>
                      <a:lnTo>
                        <a:pt x="490" y="567"/>
                      </a:lnTo>
                      <a:lnTo>
                        <a:pt x="474" y="567"/>
                      </a:lnTo>
                      <a:lnTo>
                        <a:pt x="455" y="567"/>
                      </a:lnTo>
                      <a:lnTo>
                        <a:pt x="434" y="569"/>
                      </a:lnTo>
                      <a:lnTo>
                        <a:pt x="418" y="569"/>
                      </a:lnTo>
                      <a:lnTo>
                        <a:pt x="405" y="569"/>
                      </a:lnTo>
                      <a:lnTo>
                        <a:pt x="401" y="569"/>
                      </a:lnTo>
                      <a:lnTo>
                        <a:pt x="397" y="574"/>
                      </a:lnTo>
                      <a:lnTo>
                        <a:pt x="395" y="588"/>
                      </a:lnTo>
                      <a:lnTo>
                        <a:pt x="392" y="609"/>
                      </a:lnTo>
                      <a:lnTo>
                        <a:pt x="391" y="639"/>
                      </a:lnTo>
                      <a:lnTo>
                        <a:pt x="390" y="673"/>
                      </a:lnTo>
                      <a:lnTo>
                        <a:pt x="388" y="714"/>
                      </a:lnTo>
                      <a:lnTo>
                        <a:pt x="387" y="758"/>
                      </a:lnTo>
                      <a:lnTo>
                        <a:pt x="387" y="806"/>
                      </a:lnTo>
                      <a:lnTo>
                        <a:pt x="388" y="858"/>
                      </a:lnTo>
                      <a:lnTo>
                        <a:pt x="388" y="910"/>
                      </a:lnTo>
                      <a:lnTo>
                        <a:pt x="388" y="965"/>
                      </a:lnTo>
                      <a:lnTo>
                        <a:pt x="390" y="1019"/>
                      </a:lnTo>
                      <a:lnTo>
                        <a:pt x="391" y="1073"/>
                      </a:lnTo>
                      <a:lnTo>
                        <a:pt x="392" y="1126"/>
                      </a:lnTo>
                      <a:lnTo>
                        <a:pt x="392" y="1177"/>
                      </a:lnTo>
                      <a:lnTo>
                        <a:pt x="393" y="1224"/>
                      </a:lnTo>
                      <a:lnTo>
                        <a:pt x="395" y="1267"/>
                      </a:lnTo>
                      <a:lnTo>
                        <a:pt x="396" y="1305"/>
                      </a:lnTo>
                      <a:lnTo>
                        <a:pt x="396" y="1338"/>
                      </a:lnTo>
                      <a:lnTo>
                        <a:pt x="397" y="1365"/>
                      </a:lnTo>
                      <a:lnTo>
                        <a:pt x="397" y="1384"/>
                      </a:lnTo>
                      <a:lnTo>
                        <a:pt x="397" y="1396"/>
                      </a:lnTo>
                      <a:lnTo>
                        <a:pt x="397" y="1963"/>
                      </a:lnTo>
                      <a:lnTo>
                        <a:pt x="0" y="1963"/>
                      </a:lnTo>
                      <a:lnTo>
                        <a:pt x="5" y="375"/>
                      </a:lnTo>
                      <a:lnTo>
                        <a:pt x="229" y="148"/>
                      </a:lnTo>
                      <a:lnTo>
                        <a:pt x="232" y="148"/>
                      </a:lnTo>
                      <a:lnTo>
                        <a:pt x="232" y="147"/>
                      </a:lnTo>
                      <a:lnTo>
                        <a:pt x="232" y="147"/>
                      </a:lnTo>
                      <a:lnTo>
                        <a:pt x="232" y="147"/>
                      </a:lnTo>
                      <a:lnTo>
                        <a:pt x="230" y="98"/>
                      </a:lnTo>
                      <a:lnTo>
                        <a:pt x="272" y="98"/>
                      </a:lnTo>
                      <a:lnTo>
                        <a:pt x="274" y="98"/>
                      </a:lnTo>
                      <a:lnTo>
                        <a:pt x="274" y="98"/>
                      </a:lnTo>
                      <a:lnTo>
                        <a:pt x="275" y="98"/>
                      </a:lnTo>
                      <a:lnTo>
                        <a:pt x="275" y="97"/>
                      </a:lnTo>
                      <a:lnTo>
                        <a:pt x="291" y="79"/>
                      </a:lnTo>
                      <a:lnTo>
                        <a:pt x="20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grpSp>
          <p:grpSp>
            <p:nvGrpSpPr>
              <p:cNvPr id="47" name="Group 46"/>
              <p:cNvGrpSpPr>
                <a:grpSpLocks noChangeAspect="1"/>
              </p:cNvGrpSpPr>
              <p:nvPr/>
            </p:nvGrpSpPr>
            <p:grpSpPr>
              <a:xfrm>
                <a:off x="849055" y="3397298"/>
                <a:ext cx="535662" cy="479811"/>
                <a:chOff x="-2916238" y="7705725"/>
                <a:chExt cx="1006475" cy="831850"/>
              </a:xfrm>
              <a:solidFill>
                <a:schemeClr val="bg1"/>
              </a:solidFill>
            </p:grpSpPr>
            <p:sp>
              <p:nvSpPr>
                <p:cNvPr id="66" name="Freeform 108"/>
                <p:cNvSpPr>
                  <a:spLocks/>
                </p:cNvSpPr>
                <p:nvPr/>
              </p:nvSpPr>
              <p:spPr bwMode="auto">
                <a:xfrm>
                  <a:off x="-2052638" y="7705725"/>
                  <a:ext cx="142875" cy="101600"/>
                </a:xfrm>
                <a:custGeom>
                  <a:avLst/>
                  <a:gdLst>
                    <a:gd name="T0" fmla="*/ 179 w 179"/>
                    <a:gd name="T1" fmla="*/ 106 h 127"/>
                    <a:gd name="T2" fmla="*/ 179 w 179"/>
                    <a:gd name="T3" fmla="*/ 106 h 127"/>
                    <a:gd name="T4" fmla="*/ 179 w 179"/>
                    <a:gd name="T5" fmla="*/ 109 h 127"/>
                    <a:gd name="T6" fmla="*/ 179 w 179"/>
                    <a:gd name="T7" fmla="*/ 109 h 127"/>
                    <a:gd name="T8" fmla="*/ 177 w 179"/>
                    <a:gd name="T9" fmla="*/ 116 h 127"/>
                    <a:gd name="T10" fmla="*/ 174 w 179"/>
                    <a:gd name="T11" fmla="*/ 120 h 127"/>
                    <a:gd name="T12" fmla="*/ 170 w 179"/>
                    <a:gd name="T13" fmla="*/ 124 h 127"/>
                    <a:gd name="T14" fmla="*/ 167 w 179"/>
                    <a:gd name="T15" fmla="*/ 126 h 127"/>
                    <a:gd name="T16" fmla="*/ 163 w 179"/>
                    <a:gd name="T17" fmla="*/ 127 h 127"/>
                    <a:gd name="T18" fmla="*/ 157 w 179"/>
                    <a:gd name="T19" fmla="*/ 127 h 127"/>
                    <a:gd name="T20" fmla="*/ 148 w 179"/>
                    <a:gd name="T21" fmla="*/ 126 h 127"/>
                    <a:gd name="T22" fmla="*/ 138 w 179"/>
                    <a:gd name="T23" fmla="*/ 122 h 127"/>
                    <a:gd name="T24" fmla="*/ 128 w 179"/>
                    <a:gd name="T25" fmla="*/ 117 h 127"/>
                    <a:gd name="T26" fmla="*/ 111 w 179"/>
                    <a:gd name="T27" fmla="*/ 107 h 127"/>
                    <a:gd name="T28" fmla="*/ 111 w 179"/>
                    <a:gd name="T29" fmla="*/ 107 h 127"/>
                    <a:gd name="T30" fmla="*/ 30 w 179"/>
                    <a:gd name="T31" fmla="*/ 55 h 127"/>
                    <a:gd name="T32" fmla="*/ 30 w 179"/>
                    <a:gd name="T33" fmla="*/ 55 h 127"/>
                    <a:gd name="T34" fmla="*/ 18 w 179"/>
                    <a:gd name="T35" fmla="*/ 49 h 127"/>
                    <a:gd name="T36" fmla="*/ 9 w 179"/>
                    <a:gd name="T37" fmla="*/ 41 h 127"/>
                    <a:gd name="T38" fmla="*/ 5 w 179"/>
                    <a:gd name="T39" fmla="*/ 36 h 127"/>
                    <a:gd name="T40" fmla="*/ 3 w 179"/>
                    <a:gd name="T41" fmla="*/ 31 h 127"/>
                    <a:gd name="T42" fmla="*/ 0 w 179"/>
                    <a:gd name="T43" fmla="*/ 24 h 127"/>
                    <a:gd name="T44" fmla="*/ 0 w 179"/>
                    <a:gd name="T45" fmla="*/ 18 h 127"/>
                    <a:gd name="T46" fmla="*/ 0 w 179"/>
                    <a:gd name="T47" fmla="*/ 18 h 127"/>
                    <a:gd name="T48" fmla="*/ 1 w 179"/>
                    <a:gd name="T49" fmla="*/ 13 h 127"/>
                    <a:gd name="T50" fmla="*/ 4 w 179"/>
                    <a:gd name="T51" fmla="*/ 7 h 127"/>
                    <a:gd name="T52" fmla="*/ 6 w 179"/>
                    <a:gd name="T53" fmla="*/ 5 h 127"/>
                    <a:gd name="T54" fmla="*/ 10 w 179"/>
                    <a:gd name="T55" fmla="*/ 2 h 127"/>
                    <a:gd name="T56" fmla="*/ 14 w 179"/>
                    <a:gd name="T57" fmla="*/ 1 h 127"/>
                    <a:gd name="T58" fmla="*/ 18 w 179"/>
                    <a:gd name="T59" fmla="*/ 0 h 127"/>
                    <a:gd name="T60" fmla="*/ 27 w 179"/>
                    <a:gd name="T61" fmla="*/ 1 h 127"/>
                    <a:gd name="T62" fmla="*/ 37 w 179"/>
                    <a:gd name="T63" fmla="*/ 3 h 127"/>
                    <a:gd name="T64" fmla="*/ 46 w 179"/>
                    <a:gd name="T65" fmla="*/ 7 h 127"/>
                    <a:gd name="T66" fmla="*/ 63 w 179"/>
                    <a:gd name="T67" fmla="*/ 16 h 127"/>
                    <a:gd name="T68" fmla="*/ 63 w 179"/>
                    <a:gd name="T69" fmla="*/ 16 h 127"/>
                    <a:gd name="T70" fmla="*/ 105 w 179"/>
                    <a:gd name="T71" fmla="*/ 42 h 127"/>
                    <a:gd name="T72" fmla="*/ 105 w 179"/>
                    <a:gd name="T73" fmla="*/ 42 h 127"/>
                    <a:gd name="T74" fmla="*/ 126 w 179"/>
                    <a:gd name="T75" fmla="*/ 55 h 127"/>
                    <a:gd name="T76" fmla="*/ 148 w 179"/>
                    <a:gd name="T77" fmla="*/ 69 h 127"/>
                    <a:gd name="T78" fmla="*/ 159 w 179"/>
                    <a:gd name="T79" fmla="*/ 77 h 127"/>
                    <a:gd name="T80" fmla="*/ 168 w 179"/>
                    <a:gd name="T81" fmla="*/ 86 h 127"/>
                    <a:gd name="T82" fmla="*/ 174 w 179"/>
                    <a:gd name="T83" fmla="*/ 95 h 127"/>
                    <a:gd name="T84" fmla="*/ 179 w 179"/>
                    <a:gd name="T85" fmla="*/ 106 h 127"/>
                    <a:gd name="T86" fmla="*/ 179 w 179"/>
                    <a:gd name="T87" fmla="*/ 10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27">
                      <a:moveTo>
                        <a:pt x="179" y="106"/>
                      </a:moveTo>
                      <a:lnTo>
                        <a:pt x="179" y="106"/>
                      </a:lnTo>
                      <a:lnTo>
                        <a:pt x="179" y="109"/>
                      </a:lnTo>
                      <a:lnTo>
                        <a:pt x="179" y="109"/>
                      </a:lnTo>
                      <a:lnTo>
                        <a:pt x="177" y="116"/>
                      </a:lnTo>
                      <a:lnTo>
                        <a:pt x="174" y="120"/>
                      </a:lnTo>
                      <a:lnTo>
                        <a:pt x="170" y="124"/>
                      </a:lnTo>
                      <a:lnTo>
                        <a:pt x="167" y="126"/>
                      </a:lnTo>
                      <a:lnTo>
                        <a:pt x="163" y="127"/>
                      </a:lnTo>
                      <a:lnTo>
                        <a:pt x="157" y="127"/>
                      </a:lnTo>
                      <a:lnTo>
                        <a:pt x="148" y="126"/>
                      </a:lnTo>
                      <a:lnTo>
                        <a:pt x="138" y="122"/>
                      </a:lnTo>
                      <a:lnTo>
                        <a:pt x="128" y="117"/>
                      </a:lnTo>
                      <a:lnTo>
                        <a:pt x="111" y="107"/>
                      </a:lnTo>
                      <a:lnTo>
                        <a:pt x="111" y="107"/>
                      </a:lnTo>
                      <a:lnTo>
                        <a:pt x="30" y="55"/>
                      </a:lnTo>
                      <a:lnTo>
                        <a:pt x="30" y="55"/>
                      </a:lnTo>
                      <a:lnTo>
                        <a:pt x="18" y="49"/>
                      </a:lnTo>
                      <a:lnTo>
                        <a:pt x="9" y="41"/>
                      </a:lnTo>
                      <a:lnTo>
                        <a:pt x="5" y="36"/>
                      </a:lnTo>
                      <a:lnTo>
                        <a:pt x="3" y="31"/>
                      </a:lnTo>
                      <a:lnTo>
                        <a:pt x="0" y="24"/>
                      </a:lnTo>
                      <a:lnTo>
                        <a:pt x="0" y="18"/>
                      </a:lnTo>
                      <a:lnTo>
                        <a:pt x="0" y="18"/>
                      </a:lnTo>
                      <a:lnTo>
                        <a:pt x="1" y="13"/>
                      </a:lnTo>
                      <a:lnTo>
                        <a:pt x="4" y="7"/>
                      </a:lnTo>
                      <a:lnTo>
                        <a:pt x="6" y="5"/>
                      </a:lnTo>
                      <a:lnTo>
                        <a:pt x="10" y="2"/>
                      </a:lnTo>
                      <a:lnTo>
                        <a:pt x="14" y="1"/>
                      </a:lnTo>
                      <a:lnTo>
                        <a:pt x="18" y="0"/>
                      </a:lnTo>
                      <a:lnTo>
                        <a:pt x="27" y="1"/>
                      </a:lnTo>
                      <a:lnTo>
                        <a:pt x="37" y="3"/>
                      </a:lnTo>
                      <a:lnTo>
                        <a:pt x="46" y="7"/>
                      </a:lnTo>
                      <a:lnTo>
                        <a:pt x="63" y="16"/>
                      </a:lnTo>
                      <a:lnTo>
                        <a:pt x="63" y="16"/>
                      </a:lnTo>
                      <a:lnTo>
                        <a:pt x="105" y="42"/>
                      </a:lnTo>
                      <a:lnTo>
                        <a:pt x="105" y="42"/>
                      </a:lnTo>
                      <a:lnTo>
                        <a:pt x="126" y="55"/>
                      </a:lnTo>
                      <a:lnTo>
                        <a:pt x="148" y="69"/>
                      </a:lnTo>
                      <a:lnTo>
                        <a:pt x="159" y="77"/>
                      </a:lnTo>
                      <a:lnTo>
                        <a:pt x="168" y="86"/>
                      </a:lnTo>
                      <a:lnTo>
                        <a:pt x="174" y="95"/>
                      </a:lnTo>
                      <a:lnTo>
                        <a:pt x="179" y="106"/>
                      </a:lnTo>
                      <a:lnTo>
                        <a:pt x="17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67" name="Freeform 109"/>
                <p:cNvSpPr>
                  <a:spLocks/>
                </p:cNvSpPr>
                <p:nvPr/>
              </p:nvSpPr>
              <p:spPr bwMode="auto">
                <a:xfrm>
                  <a:off x="-2286000" y="7769225"/>
                  <a:ext cx="320675" cy="315913"/>
                </a:xfrm>
                <a:custGeom>
                  <a:avLst/>
                  <a:gdLst>
                    <a:gd name="T0" fmla="*/ 289 w 404"/>
                    <a:gd name="T1" fmla="*/ 0 h 399"/>
                    <a:gd name="T2" fmla="*/ 289 w 404"/>
                    <a:gd name="T3" fmla="*/ 0 h 399"/>
                    <a:gd name="T4" fmla="*/ 319 w 404"/>
                    <a:gd name="T5" fmla="*/ 17 h 399"/>
                    <a:gd name="T6" fmla="*/ 346 w 404"/>
                    <a:gd name="T7" fmla="*/ 35 h 399"/>
                    <a:gd name="T8" fmla="*/ 374 w 404"/>
                    <a:gd name="T9" fmla="*/ 53 h 399"/>
                    <a:gd name="T10" fmla="*/ 404 w 404"/>
                    <a:gd name="T11" fmla="*/ 70 h 399"/>
                    <a:gd name="T12" fmla="*/ 404 w 404"/>
                    <a:gd name="T13" fmla="*/ 70 h 399"/>
                    <a:gd name="T14" fmla="*/ 311 w 404"/>
                    <a:gd name="T15" fmla="*/ 235 h 399"/>
                    <a:gd name="T16" fmla="*/ 218 w 404"/>
                    <a:gd name="T17" fmla="*/ 399 h 399"/>
                    <a:gd name="T18" fmla="*/ 218 w 404"/>
                    <a:gd name="T19" fmla="*/ 399 h 399"/>
                    <a:gd name="T20" fmla="*/ 0 w 404"/>
                    <a:gd name="T21" fmla="*/ 399 h 399"/>
                    <a:gd name="T22" fmla="*/ 0 w 404"/>
                    <a:gd name="T23" fmla="*/ 399 h 399"/>
                    <a:gd name="T24" fmla="*/ 0 w 404"/>
                    <a:gd name="T25" fmla="*/ 397 h 399"/>
                    <a:gd name="T26" fmla="*/ 1 w 404"/>
                    <a:gd name="T27" fmla="*/ 393 h 399"/>
                    <a:gd name="T28" fmla="*/ 5 w 404"/>
                    <a:gd name="T29" fmla="*/ 387 h 399"/>
                    <a:gd name="T30" fmla="*/ 5 w 404"/>
                    <a:gd name="T31" fmla="*/ 387 h 399"/>
                    <a:gd name="T32" fmla="*/ 213 w 404"/>
                    <a:gd name="T33" fmla="*/ 101 h 399"/>
                    <a:gd name="T34" fmla="*/ 213 w 404"/>
                    <a:gd name="T35" fmla="*/ 101 h 399"/>
                    <a:gd name="T36" fmla="*/ 252 w 404"/>
                    <a:gd name="T37" fmla="*/ 48 h 399"/>
                    <a:gd name="T38" fmla="*/ 271 w 404"/>
                    <a:gd name="T39" fmla="*/ 22 h 399"/>
                    <a:gd name="T40" fmla="*/ 289 w 404"/>
                    <a:gd name="T41" fmla="*/ 0 h 399"/>
                    <a:gd name="T42" fmla="*/ 289 w 404"/>
                    <a:gd name="T4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4" h="399">
                      <a:moveTo>
                        <a:pt x="289" y="0"/>
                      </a:moveTo>
                      <a:lnTo>
                        <a:pt x="289" y="0"/>
                      </a:lnTo>
                      <a:lnTo>
                        <a:pt x="319" y="17"/>
                      </a:lnTo>
                      <a:lnTo>
                        <a:pt x="346" y="35"/>
                      </a:lnTo>
                      <a:lnTo>
                        <a:pt x="374" y="53"/>
                      </a:lnTo>
                      <a:lnTo>
                        <a:pt x="404" y="70"/>
                      </a:lnTo>
                      <a:lnTo>
                        <a:pt x="404" y="70"/>
                      </a:lnTo>
                      <a:lnTo>
                        <a:pt x="311" y="235"/>
                      </a:lnTo>
                      <a:lnTo>
                        <a:pt x="218" y="399"/>
                      </a:lnTo>
                      <a:lnTo>
                        <a:pt x="218" y="399"/>
                      </a:lnTo>
                      <a:lnTo>
                        <a:pt x="0" y="399"/>
                      </a:lnTo>
                      <a:lnTo>
                        <a:pt x="0" y="399"/>
                      </a:lnTo>
                      <a:lnTo>
                        <a:pt x="0" y="397"/>
                      </a:lnTo>
                      <a:lnTo>
                        <a:pt x="1" y="393"/>
                      </a:lnTo>
                      <a:lnTo>
                        <a:pt x="5" y="387"/>
                      </a:lnTo>
                      <a:lnTo>
                        <a:pt x="5" y="387"/>
                      </a:lnTo>
                      <a:lnTo>
                        <a:pt x="213" y="101"/>
                      </a:lnTo>
                      <a:lnTo>
                        <a:pt x="213" y="101"/>
                      </a:lnTo>
                      <a:lnTo>
                        <a:pt x="252" y="48"/>
                      </a:lnTo>
                      <a:lnTo>
                        <a:pt x="271" y="22"/>
                      </a:lnTo>
                      <a:lnTo>
                        <a:pt x="289" y="0"/>
                      </a:lnTo>
                      <a:lnTo>
                        <a:pt x="2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68" name="Freeform 110"/>
                <p:cNvSpPr>
                  <a:spLocks noEditPoints="1"/>
                </p:cNvSpPr>
                <p:nvPr/>
              </p:nvSpPr>
              <p:spPr bwMode="auto">
                <a:xfrm>
                  <a:off x="-2916238" y="8108950"/>
                  <a:ext cx="912813" cy="342900"/>
                </a:xfrm>
                <a:custGeom>
                  <a:avLst/>
                  <a:gdLst>
                    <a:gd name="T0" fmla="*/ 0 w 1149"/>
                    <a:gd name="T1" fmla="*/ 35 h 433"/>
                    <a:gd name="T2" fmla="*/ 7 w 1149"/>
                    <a:gd name="T3" fmla="*/ 92 h 433"/>
                    <a:gd name="T4" fmla="*/ 27 w 1149"/>
                    <a:gd name="T5" fmla="*/ 171 h 433"/>
                    <a:gd name="T6" fmla="*/ 54 w 1149"/>
                    <a:gd name="T7" fmla="*/ 242 h 433"/>
                    <a:gd name="T8" fmla="*/ 91 w 1149"/>
                    <a:gd name="T9" fmla="*/ 305 h 433"/>
                    <a:gd name="T10" fmla="*/ 136 w 1149"/>
                    <a:gd name="T11" fmla="*/ 362 h 433"/>
                    <a:gd name="T12" fmla="*/ 170 w 1149"/>
                    <a:gd name="T13" fmla="*/ 395 h 433"/>
                    <a:gd name="T14" fmla="*/ 206 w 1149"/>
                    <a:gd name="T15" fmla="*/ 428 h 433"/>
                    <a:gd name="T16" fmla="*/ 220 w 1149"/>
                    <a:gd name="T17" fmla="*/ 432 h 433"/>
                    <a:gd name="T18" fmla="*/ 303 w 1149"/>
                    <a:gd name="T19" fmla="*/ 430 h 433"/>
                    <a:gd name="T20" fmla="*/ 936 w 1149"/>
                    <a:gd name="T21" fmla="*/ 430 h 433"/>
                    <a:gd name="T22" fmla="*/ 1000 w 1149"/>
                    <a:gd name="T23" fmla="*/ 373 h 433"/>
                    <a:gd name="T24" fmla="*/ 1033 w 1149"/>
                    <a:gd name="T25" fmla="*/ 336 h 433"/>
                    <a:gd name="T26" fmla="*/ 1070 w 1149"/>
                    <a:gd name="T27" fmla="*/ 282 h 433"/>
                    <a:gd name="T28" fmla="*/ 1102 w 1149"/>
                    <a:gd name="T29" fmla="*/ 222 h 433"/>
                    <a:gd name="T30" fmla="*/ 1126 w 1149"/>
                    <a:gd name="T31" fmla="*/ 156 h 433"/>
                    <a:gd name="T32" fmla="*/ 1142 w 1149"/>
                    <a:gd name="T33" fmla="*/ 83 h 433"/>
                    <a:gd name="T34" fmla="*/ 1149 w 1149"/>
                    <a:gd name="T35" fmla="*/ 1 h 433"/>
                    <a:gd name="T36" fmla="*/ 574 w 1149"/>
                    <a:gd name="T37" fmla="*/ 0 h 433"/>
                    <a:gd name="T38" fmla="*/ 724 w 1149"/>
                    <a:gd name="T39" fmla="*/ 362 h 433"/>
                    <a:gd name="T40" fmla="*/ 658 w 1149"/>
                    <a:gd name="T41" fmla="*/ 362 h 433"/>
                    <a:gd name="T42" fmla="*/ 636 w 1149"/>
                    <a:gd name="T43" fmla="*/ 329 h 433"/>
                    <a:gd name="T44" fmla="*/ 625 w 1149"/>
                    <a:gd name="T45" fmla="*/ 346 h 433"/>
                    <a:gd name="T46" fmla="*/ 613 w 1149"/>
                    <a:gd name="T47" fmla="*/ 362 h 433"/>
                    <a:gd name="T48" fmla="*/ 548 w 1149"/>
                    <a:gd name="T49" fmla="*/ 358 h 433"/>
                    <a:gd name="T50" fmla="*/ 560 w 1149"/>
                    <a:gd name="T51" fmla="*/ 342 h 433"/>
                    <a:gd name="T52" fmla="*/ 603 w 1149"/>
                    <a:gd name="T53" fmla="*/ 280 h 433"/>
                    <a:gd name="T54" fmla="*/ 546 w 1149"/>
                    <a:gd name="T55" fmla="*/ 195 h 433"/>
                    <a:gd name="T56" fmla="*/ 489 w 1149"/>
                    <a:gd name="T57" fmla="*/ 274 h 433"/>
                    <a:gd name="T58" fmla="*/ 489 w 1149"/>
                    <a:gd name="T59" fmla="*/ 71 h 433"/>
                    <a:gd name="T60" fmla="*/ 564 w 1149"/>
                    <a:gd name="T61" fmla="*/ 71 h 433"/>
                    <a:gd name="T62" fmla="*/ 613 w 1149"/>
                    <a:gd name="T63" fmla="*/ 76 h 433"/>
                    <a:gd name="T64" fmla="*/ 626 w 1149"/>
                    <a:gd name="T65" fmla="*/ 82 h 433"/>
                    <a:gd name="T66" fmla="*/ 644 w 1149"/>
                    <a:gd name="T67" fmla="*/ 101 h 433"/>
                    <a:gd name="T68" fmla="*/ 653 w 1149"/>
                    <a:gd name="T69" fmla="*/ 125 h 433"/>
                    <a:gd name="T70" fmla="*/ 650 w 1149"/>
                    <a:gd name="T71" fmla="*/ 153 h 433"/>
                    <a:gd name="T72" fmla="*/ 639 w 1149"/>
                    <a:gd name="T73" fmla="*/ 176 h 433"/>
                    <a:gd name="T74" fmla="*/ 616 w 1149"/>
                    <a:gd name="T75" fmla="*/ 189 h 433"/>
                    <a:gd name="T76" fmla="*/ 608 w 1149"/>
                    <a:gd name="T77" fmla="*/ 196 h 433"/>
                    <a:gd name="T78" fmla="*/ 626 w 1149"/>
                    <a:gd name="T79" fmla="*/ 221 h 433"/>
                    <a:gd name="T80" fmla="*/ 640 w 1149"/>
                    <a:gd name="T81" fmla="*/ 224 h 433"/>
                    <a:gd name="T82" fmla="*/ 659 w 1149"/>
                    <a:gd name="T83" fmla="*/ 195 h 433"/>
                    <a:gd name="T84" fmla="*/ 724 w 1149"/>
                    <a:gd name="T85" fmla="*/ 195 h 433"/>
                    <a:gd name="T86" fmla="*/ 667 w 1149"/>
                    <a:gd name="T87" fmla="*/ 280 h 433"/>
                    <a:gd name="T88" fmla="*/ 724 w 1149"/>
                    <a:gd name="T89" fmla="*/ 36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9" h="433">
                      <a:moveTo>
                        <a:pt x="0" y="0"/>
                      </a:moveTo>
                      <a:lnTo>
                        <a:pt x="0" y="0"/>
                      </a:lnTo>
                      <a:lnTo>
                        <a:pt x="0" y="35"/>
                      </a:lnTo>
                      <a:lnTo>
                        <a:pt x="0" y="35"/>
                      </a:lnTo>
                      <a:lnTo>
                        <a:pt x="2" y="63"/>
                      </a:lnTo>
                      <a:lnTo>
                        <a:pt x="7" y="92"/>
                      </a:lnTo>
                      <a:lnTo>
                        <a:pt x="13" y="119"/>
                      </a:lnTo>
                      <a:lnTo>
                        <a:pt x="19" y="145"/>
                      </a:lnTo>
                      <a:lnTo>
                        <a:pt x="27" y="171"/>
                      </a:lnTo>
                      <a:lnTo>
                        <a:pt x="34" y="195"/>
                      </a:lnTo>
                      <a:lnTo>
                        <a:pt x="43" y="218"/>
                      </a:lnTo>
                      <a:lnTo>
                        <a:pt x="54" y="242"/>
                      </a:lnTo>
                      <a:lnTo>
                        <a:pt x="65" y="264"/>
                      </a:lnTo>
                      <a:lnTo>
                        <a:pt x="78" y="284"/>
                      </a:lnTo>
                      <a:lnTo>
                        <a:pt x="91" y="305"/>
                      </a:lnTo>
                      <a:lnTo>
                        <a:pt x="105" y="324"/>
                      </a:lnTo>
                      <a:lnTo>
                        <a:pt x="120" y="342"/>
                      </a:lnTo>
                      <a:lnTo>
                        <a:pt x="136" y="362"/>
                      </a:lnTo>
                      <a:lnTo>
                        <a:pt x="152" y="379"/>
                      </a:lnTo>
                      <a:lnTo>
                        <a:pt x="170" y="395"/>
                      </a:lnTo>
                      <a:lnTo>
                        <a:pt x="170" y="395"/>
                      </a:lnTo>
                      <a:lnTo>
                        <a:pt x="191" y="416"/>
                      </a:lnTo>
                      <a:lnTo>
                        <a:pt x="201" y="425"/>
                      </a:lnTo>
                      <a:lnTo>
                        <a:pt x="206" y="428"/>
                      </a:lnTo>
                      <a:lnTo>
                        <a:pt x="211" y="430"/>
                      </a:lnTo>
                      <a:lnTo>
                        <a:pt x="211" y="430"/>
                      </a:lnTo>
                      <a:lnTo>
                        <a:pt x="220" y="432"/>
                      </a:lnTo>
                      <a:lnTo>
                        <a:pt x="231" y="433"/>
                      </a:lnTo>
                      <a:lnTo>
                        <a:pt x="255" y="432"/>
                      </a:lnTo>
                      <a:lnTo>
                        <a:pt x="303" y="430"/>
                      </a:lnTo>
                      <a:lnTo>
                        <a:pt x="303" y="430"/>
                      </a:lnTo>
                      <a:lnTo>
                        <a:pt x="936" y="430"/>
                      </a:lnTo>
                      <a:lnTo>
                        <a:pt x="936" y="430"/>
                      </a:lnTo>
                      <a:lnTo>
                        <a:pt x="959" y="413"/>
                      </a:lnTo>
                      <a:lnTo>
                        <a:pt x="980" y="394"/>
                      </a:lnTo>
                      <a:lnTo>
                        <a:pt x="1000" y="373"/>
                      </a:lnTo>
                      <a:lnTo>
                        <a:pt x="1020" y="351"/>
                      </a:lnTo>
                      <a:lnTo>
                        <a:pt x="1020" y="351"/>
                      </a:lnTo>
                      <a:lnTo>
                        <a:pt x="1033" y="336"/>
                      </a:lnTo>
                      <a:lnTo>
                        <a:pt x="1046" y="318"/>
                      </a:lnTo>
                      <a:lnTo>
                        <a:pt x="1059" y="300"/>
                      </a:lnTo>
                      <a:lnTo>
                        <a:pt x="1070" y="282"/>
                      </a:lnTo>
                      <a:lnTo>
                        <a:pt x="1082" y="262"/>
                      </a:lnTo>
                      <a:lnTo>
                        <a:pt x="1092" y="243"/>
                      </a:lnTo>
                      <a:lnTo>
                        <a:pt x="1102" y="222"/>
                      </a:lnTo>
                      <a:lnTo>
                        <a:pt x="1110" y="202"/>
                      </a:lnTo>
                      <a:lnTo>
                        <a:pt x="1119" y="178"/>
                      </a:lnTo>
                      <a:lnTo>
                        <a:pt x="1126" y="156"/>
                      </a:lnTo>
                      <a:lnTo>
                        <a:pt x="1132" y="133"/>
                      </a:lnTo>
                      <a:lnTo>
                        <a:pt x="1137" y="109"/>
                      </a:lnTo>
                      <a:lnTo>
                        <a:pt x="1142" y="83"/>
                      </a:lnTo>
                      <a:lnTo>
                        <a:pt x="1145" y="57"/>
                      </a:lnTo>
                      <a:lnTo>
                        <a:pt x="1148" y="30"/>
                      </a:lnTo>
                      <a:lnTo>
                        <a:pt x="1149" y="1"/>
                      </a:lnTo>
                      <a:lnTo>
                        <a:pt x="1149" y="1"/>
                      </a:lnTo>
                      <a:lnTo>
                        <a:pt x="862" y="0"/>
                      </a:lnTo>
                      <a:lnTo>
                        <a:pt x="574" y="0"/>
                      </a:lnTo>
                      <a:lnTo>
                        <a:pt x="0" y="0"/>
                      </a:lnTo>
                      <a:lnTo>
                        <a:pt x="0" y="0"/>
                      </a:lnTo>
                      <a:close/>
                      <a:moveTo>
                        <a:pt x="724" y="362"/>
                      </a:moveTo>
                      <a:lnTo>
                        <a:pt x="724" y="362"/>
                      </a:lnTo>
                      <a:lnTo>
                        <a:pt x="658" y="362"/>
                      </a:lnTo>
                      <a:lnTo>
                        <a:pt x="658" y="362"/>
                      </a:lnTo>
                      <a:lnTo>
                        <a:pt x="652" y="355"/>
                      </a:lnTo>
                      <a:lnTo>
                        <a:pt x="647" y="346"/>
                      </a:lnTo>
                      <a:lnTo>
                        <a:pt x="636" y="329"/>
                      </a:lnTo>
                      <a:lnTo>
                        <a:pt x="636" y="329"/>
                      </a:lnTo>
                      <a:lnTo>
                        <a:pt x="630" y="337"/>
                      </a:lnTo>
                      <a:lnTo>
                        <a:pt x="625" y="346"/>
                      </a:lnTo>
                      <a:lnTo>
                        <a:pt x="619" y="354"/>
                      </a:lnTo>
                      <a:lnTo>
                        <a:pt x="613" y="362"/>
                      </a:lnTo>
                      <a:lnTo>
                        <a:pt x="613" y="362"/>
                      </a:lnTo>
                      <a:lnTo>
                        <a:pt x="548" y="362"/>
                      </a:lnTo>
                      <a:lnTo>
                        <a:pt x="548" y="362"/>
                      </a:lnTo>
                      <a:lnTo>
                        <a:pt x="548" y="358"/>
                      </a:lnTo>
                      <a:lnTo>
                        <a:pt x="552" y="353"/>
                      </a:lnTo>
                      <a:lnTo>
                        <a:pt x="560" y="342"/>
                      </a:lnTo>
                      <a:lnTo>
                        <a:pt x="560" y="342"/>
                      </a:lnTo>
                      <a:lnTo>
                        <a:pt x="581" y="311"/>
                      </a:lnTo>
                      <a:lnTo>
                        <a:pt x="603" y="280"/>
                      </a:lnTo>
                      <a:lnTo>
                        <a:pt x="603" y="280"/>
                      </a:lnTo>
                      <a:lnTo>
                        <a:pt x="574" y="238"/>
                      </a:lnTo>
                      <a:lnTo>
                        <a:pt x="546" y="195"/>
                      </a:lnTo>
                      <a:lnTo>
                        <a:pt x="546" y="195"/>
                      </a:lnTo>
                      <a:lnTo>
                        <a:pt x="546" y="274"/>
                      </a:lnTo>
                      <a:lnTo>
                        <a:pt x="546" y="274"/>
                      </a:lnTo>
                      <a:lnTo>
                        <a:pt x="489" y="274"/>
                      </a:lnTo>
                      <a:lnTo>
                        <a:pt x="489" y="274"/>
                      </a:lnTo>
                      <a:lnTo>
                        <a:pt x="489" y="71"/>
                      </a:lnTo>
                      <a:lnTo>
                        <a:pt x="489" y="71"/>
                      </a:lnTo>
                      <a:lnTo>
                        <a:pt x="507" y="72"/>
                      </a:lnTo>
                      <a:lnTo>
                        <a:pt x="526" y="71"/>
                      </a:lnTo>
                      <a:lnTo>
                        <a:pt x="564" y="71"/>
                      </a:lnTo>
                      <a:lnTo>
                        <a:pt x="582" y="71"/>
                      </a:lnTo>
                      <a:lnTo>
                        <a:pt x="599" y="74"/>
                      </a:lnTo>
                      <a:lnTo>
                        <a:pt x="613" y="76"/>
                      </a:lnTo>
                      <a:lnTo>
                        <a:pt x="619" y="79"/>
                      </a:lnTo>
                      <a:lnTo>
                        <a:pt x="626" y="82"/>
                      </a:lnTo>
                      <a:lnTo>
                        <a:pt x="626" y="82"/>
                      </a:lnTo>
                      <a:lnTo>
                        <a:pt x="634" y="87"/>
                      </a:lnTo>
                      <a:lnTo>
                        <a:pt x="639" y="93"/>
                      </a:lnTo>
                      <a:lnTo>
                        <a:pt x="644" y="101"/>
                      </a:lnTo>
                      <a:lnTo>
                        <a:pt x="648" y="109"/>
                      </a:lnTo>
                      <a:lnTo>
                        <a:pt x="652" y="116"/>
                      </a:lnTo>
                      <a:lnTo>
                        <a:pt x="653" y="125"/>
                      </a:lnTo>
                      <a:lnTo>
                        <a:pt x="653" y="134"/>
                      </a:lnTo>
                      <a:lnTo>
                        <a:pt x="653" y="144"/>
                      </a:lnTo>
                      <a:lnTo>
                        <a:pt x="650" y="153"/>
                      </a:lnTo>
                      <a:lnTo>
                        <a:pt x="648" y="160"/>
                      </a:lnTo>
                      <a:lnTo>
                        <a:pt x="644" y="168"/>
                      </a:lnTo>
                      <a:lnTo>
                        <a:pt x="639" y="176"/>
                      </a:lnTo>
                      <a:lnTo>
                        <a:pt x="632" y="181"/>
                      </a:lnTo>
                      <a:lnTo>
                        <a:pt x="625" y="186"/>
                      </a:lnTo>
                      <a:lnTo>
                        <a:pt x="616" y="189"/>
                      </a:lnTo>
                      <a:lnTo>
                        <a:pt x="607" y="191"/>
                      </a:lnTo>
                      <a:lnTo>
                        <a:pt x="607" y="191"/>
                      </a:lnTo>
                      <a:lnTo>
                        <a:pt x="608" y="196"/>
                      </a:lnTo>
                      <a:lnTo>
                        <a:pt x="610" y="202"/>
                      </a:lnTo>
                      <a:lnTo>
                        <a:pt x="618" y="211"/>
                      </a:lnTo>
                      <a:lnTo>
                        <a:pt x="626" y="221"/>
                      </a:lnTo>
                      <a:lnTo>
                        <a:pt x="632" y="233"/>
                      </a:lnTo>
                      <a:lnTo>
                        <a:pt x="632" y="233"/>
                      </a:lnTo>
                      <a:lnTo>
                        <a:pt x="640" y="224"/>
                      </a:lnTo>
                      <a:lnTo>
                        <a:pt x="647" y="215"/>
                      </a:lnTo>
                      <a:lnTo>
                        <a:pt x="653" y="206"/>
                      </a:lnTo>
                      <a:lnTo>
                        <a:pt x="659" y="195"/>
                      </a:lnTo>
                      <a:lnTo>
                        <a:pt x="659" y="195"/>
                      </a:lnTo>
                      <a:lnTo>
                        <a:pt x="724" y="195"/>
                      </a:lnTo>
                      <a:lnTo>
                        <a:pt x="724" y="195"/>
                      </a:lnTo>
                      <a:lnTo>
                        <a:pt x="696" y="239"/>
                      </a:lnTo>
                      <a:lnTo>
                        <a:pt x="667" y="280"/>
                      </a:lnTo>
                      <a:lnTo>
                        <a:pt x="667" y="280"/>
                      </a:lnTo>
                      <a:lnTo>
                        <a:pt x="697" y="322"/>
                      </a:lnTo>
                      <a:lnTo>
                        <a:pt x="711" y="342"/>
                      </a:lnTo>
                      <a:lnTo>
                        <a:pt x="724" y="362"/>
                      </a:lnTo>
                      <a:lnTo>
                        <a:pt x="724"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69" name="Freeform 111"/>
                <p:cNvSpPr>
                  <a:spLocks/>
                </p:cNvSpPr>
                <p:nvPr/>
              </p:nvSpPr>
              <p:spPr bwMode="auto">
                <a:xfrm>
                  <a:off x="-2482850" y="8197850"/>
                  <a:ext cx="41275" cy="42863"/>
                </a:xfrm>
                <a:custGeom>
                  <a:avLst/>
                  <a:gdLst>
                    <a:gd name="T0" fmla="*/ 0 w 50"/>
                    <a:gd name="T1" fmla="*/ 1 h 54"/>
                    <a:gd name="T2" fmla="*/ 0 w 50"/>
                    <a:gd name="T3" fmla="*/ 1 h 54"/>
                    <a:gd name="T4" fmla="*/ 0 w 50"/>
                    <a:gd name="T5" fmla="*/ 54 h 54"/>
                    <a:gd name="T6" fmla="*/ 0 w 50"/>
                    <a:gd name="T7" fmla="*/ 54 h 54"/>
                    <a:gd name="T8" fmla="*/ 13 w 50"/>
                    <a:gd name="T9" fmla="*/ 54 h 54"/>
                    <a:gd name="T10" fmla="*/ 26 w 50"/>
                    <a:gd name="T11" fmla="*/ 52 h 54"/>
                    <a:gd name="T12" fmla="*/ 32 w 50"/>
                    <a:gd name="T13" fmla="*/ 51 h 54"/>
                    <a:gd name="T14" fmla="*/ 37 w 50"/>
                    <a:gd name="T15" fmla="*/ 50 h 54"/>
                    <a:gd name="T16" fmla="*/ 41 w 50"/>
                    <a:gd name="T17" fmla="*/ 47 h 54"/>
                    <a:gd name="T18" fmla="*/ 45 w 50"/>
                    <a:gd name="T19" fmla="*/ 43 h 54"/>
                    <a:gd name="T20" fmla="*/ 45 w 50"/>
                    <a:gd name="T21" fmla="*/ 43 h 54"/>
                    <a:gd name="T22" fmla="*/ 48 w 50"/>
                    <a:gd name="T23" fmla="*/ 38 h 54"/>
                    <a:gd name="T24" fmla="*/ 50 w 50"/>
                    <a:gd name="T25" fmla="*/ 34 h 54"/>
                    <a:gd name="T26" fmla="*/ 50 w 50"/>
                    <a:gd name="T27" fmla="*/ 29 h 54"/>
                    <a:gd name="T28" fmla="*/ 50 w 50"/>
                    <a:gd name="T29" fmla="*/ 25 h 54"/>
                    <a:gd name="T30" fmla="*/ 49 w 50"/>
                    <a:gd name="T31" fmla="*/ 20 h 54"/>
                    <a:gd name="T32" fmla="*/ 48 w 50"/>
                    <a:gd name="T33" fmla="*/ 16 h 54"/>
                    <a:gd name="T34" fmla="*/ 42 w 50"/>
                    <a:gd name="T35" fmla="*/ 10 h 54"/>
                    <a:gd name="T36" fmla="*/ 33 w 50"/>
                    <a:gd name="T37" fmla="*/ 3 h 54"/>
                    <a:gd name="T38" fmla="*/ 23 w 50"/>
                    <a:gd name="T39" fmla="*/ 0 h 54"/>
                    <a:gd name="T40" fmla="*/ 13 w 50"/>
                    <a:gd name="T41" fmla="*/ 0 h 54"/>
                    <a:gd name="T42" fmla="*/ 6 w 50"/>
                    <a:gd name="T43" fmla="*/ 0 h 54"/>
                    <a:gd name="T44" fmla="*/ 0 w 50"/>
                    <a:gd name="T45" fmla="*/ 1 h 54"/>
                    <a:gd name="T46" fmla="*/ 0 w 50"/>
                    <a:gd name="T4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4">
                      <a:moveTo>
                        <a:pt x="0" y="1"/>
                      </a:moveTo>
                      <a:lnTo>
                        <a:pt x="0" y="1"/>
                      </a:lnTo>
                      <a:lnTo>
                        <a:pt x="0" y="54"/>
                      </a:lnTo>
                      <a:lnTo>
                        <a:pt x="0" y="54"/>
                      </a:lnTo>
                      <a:lnTo>
                        <a:pt x="13" y="54"/>
                      </a:lnTo>
                      <a:lnTo>
                        <a:pt x="26" y="52"/>
                      </a:lnTo>
                      <a:lnTo>
                        <a:pt x="32" y="51"/>
                      </a:lnTo>
                      <a:lnTo>
                        <a:pt x="37" y="50"/>
                      </a:lnTo>
                      <a:lnTo>
                        <a:pt x="41" y="47"/>
                      </a:lnTo>
                      <a:lnTo>
                        <a:pt x="45" y="43"/>
                      </a:lnTo>
                      <a:lnTo>
                        <a:pt x="45" y="43"/>
                      </a:lnTo>
                      <a:lnTo>
                        <a:pt x="48" y="38"/>
                      </a:lnTo>
                      <a:lnTo>
                        <a:pt x="50" y="34"/>
                      </a:lnTo>
                      <a:lnTo>
                        <a:pt x="50" y="29"/>
                      </a:lnTo>
                      <a:lnTo>
                        <a:pt x="50" y="25"/>
                      </a:lnTo>
                      <a:lnTo>
                        <a:pt x="49" y="20"/>
                      </a:lnTo>
                      <a:lnTo>
                        <a:pt x="48" y="16"/>
                      </a:lnTo>
                      <a:lnTo>
                        <a:pt x="42" y="10"/>
                      </a:lnTo>
                      <a:lnTo>
                        <a:pt x="33" y="3"/>
                      </a:lnTo>
                      <a:lnTo>
                        <a:pt x="23" y="0"/>
                      </a:lnTo>
                      <a:lnTo>
                        <a:pt x="13" y="0"/>
                      </a:lnTo>
                      <a:lnTo>
                        <a:pt x="6"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sp>
              <p:nvSpPr>
                <p:cNvPr id="70" name="Freeform 112"/>
                <p:cNvSpPr>
                  <a:spLocks/>
                </p:cNvSpPr>
                <p:nvPr/>
              </p:nvSpPr>
              <p:spPr bwMode="auto">
                <a:xfrm>
                  <a:off x="-2782888" y="8480425"/>
                  <a:ext cx="644525" cy="57150"/>
                </a:xfrm>
                <a:custGeom>
                  <a:avLst/>
                  <a:gdLst>
                    <a:gd name="T0" fmla="*/ 811 w 811"/>
                    <a:gd name="T1" fmla="*/ 71 h 71"/>
                    <a:gd name="T2" fmla="*/ 811 w 811"/>
                    <a:gd name="T3" fmla="*/ 71 h 71"/>
                    <a:gd name="T4" fmla="*/ 0 w 811"/>
                    <a:gd name="T5" fmla="*/ 71 h 71"/>
                    <a:gd name="T6" fmla="*/ 0 w 811"/>
                    <a:gd name="T7" fmla="*/ 71 h 71"/>
                    <a:gd name="T8" fmla="*/ 21 w 811"/>
                    <a:gd name="T9" fmla="*/ 35 h 71"/>
                    <a:gd name="T10" fmla="*/ 31 w 811"/>
                    <a:gd name="T11" fmla="*/ 17 h 71"/>
                    <a:gd name="T12" fmla="*/ 44 w 811"/>
                    <a:gd name="T13" fmla="*/ 0 h 71"/>
                    <a:gd name="T14" fmla="*/ 44 w 811"/>
                    <a:gd name="T15" fmla="*/ 0 h 71"/>
                    <a:gd name="T16" fmla="*/ 770 w 811"/>
                    <a:gd name="T17" fmla="*/ 0 h 71"/>
                    <a:gd name="T18" fmla="*/ 770 w 811"/>
                    <a:gd name="T19" fmla="*/ 0 h 71"/>
                    <a:gd name="T20" fmla="*/ 791 w 811"/>
                    <a:gd name="T21" fmla="*/ 35 h 71"/>
                    <a:gd name="T22" fmla="*/ 801 w 811"/>
                    <a:gd name="T23" fmla="*/ 53 h 71"/>
                    <a:gd name="T24" fmla="*/ 811 w 811"/>
                    <a:gd name="T25" fmla="*/ 71 h 71"/>
                    <a:gd name="T26" fmla="*/ 811 w 811"/>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 h="71">
                      <a:moveTo>
                        <a:pt x="811" y="71"/>
                      </a:moveTo>
                      <a:lnTo>
                        <a:pt x="811" y="71"/>
                      </a:lnTo>
                      <a:lnTo>
                        <a:pt x="0" y="71"/>
                      </a:lnTo>
                      <a:lnTo>
                        <a:pt x="0" y="71"/>
                      </a:lnTo>
                      <a:lnTo>
                        <a:pt x="21" y="35"/>
                      </a:lnTo>
                      <a:lnTo>
                        <a:pt x="31" y="17"/>
                      </a:lnTo>
                      <a:lnTo>
                        <a:pt x="44" y="0"/>
                      </a:lnTo>
                      <a:lnTo>
                        <a:pt x="44" y="0"/>
                      </a:lnTo>
                      <a:lnTo>
                        <a:pt x="770" y="0"/>
                      </a:lnTo>
                      <a:lnTo>
                        <a:pt x="770" y="0"/>
                      </a:lnTo>
                      <a:lnTo>
                        <a:pt x="791" y="35"/>
                      </a:lnTo>
                      <a:lnTo>
                        <a:pt x="801" y="53"/>
                      </a:lnTo>
                      <a:lnTo>
                        <a:pt x="811" y="71"/>
                      </a:lnTo>
                      <a:lnTo>
                        <a:pt x="81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450">
                    <a:solidFill>
                      <a:srgbClr val="000000"/>
                    </a:solidFill>
                  </a:endParaRPr>
                </a:p>
              </p:txBody>
            </p:sp>
          </p:grpSp>
          <p:sp>
            <p:nvSpPr>
              <p:cNvPr id="48" name="TextBox 47"/>
              <p:cNvSpPr txBox="1"/>
              <p:nvPr/>
            </p:nvSpPr>
            <p:spPr>
              <a:xfrm>
                <a:off x="1090988" y="3066655"/>
                <a:ext cx="823076" cy="184666"/>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Health</a:t>
                </a:r>
              </a:p>
            </p:txBody>
          </p:sp>
          <p:grpSp>
            <p:nvGrpSpPr>
              <p:cNvPr id="49" name="Group 48"/>
              <p:cNvGrpSpPr/>
              <p:nvPr/>
            </p:nvGrpSpPr>
            <p:grpSpPr>
              <a:xfrm>
                <a:off x="1014766" y="2554438"/>
                <a:ext cx="392645" cy="351008"/>
                <a:chOff x="1225069" y="2055050"/>
                <a:chExt cx="523526" cy="468011"/>
              </a:xfrm>
            </p:grpSpPr>
            <p:grpSp>
              <p:nvGrpSpPr>
                <p:cNvPr id="50" name="Group 4"/>
                <p:cNvGrpSpPr>
                  <a:grpSpLocks noChangeAspect="1"/>
                </p:cNvGrpSpPr>
                <p:nvPr/>
              </p:nvGrpSpPr>
              <p:grpSpPr bwMode="auto">
                <a:xfrm>
                  <a:off x="1467715" y="2147011"/>
                  <a:ext cx="280880" cy="311452"/>
                  <a:chOff x="3545" y="1834"/>
                  <a:chExt cx="588" cy="652"/>
                </a:xfrm>
                <a:solidFill>
                  <a:schemeClr val="accent1">
                    <a:lumMod val="20000"/>
                    <a:lumOff val="80000"/>
                  </a:schemeClr>
                </a:solidFill>
              </p:grpSpPr>
              <p:sp>
                <p:nvSpPr>
                  <p:cNvPr id="63" name="Freeform 5"/>
                  <p:cNvSpPr>
                    <a:spLocks/>
                  </p:cNvSpPr>
                  <p:nvPr/>
                </p:nvSpPr>
                <p:spPr bwMode="auto">
                  <a:xfrm>
                    <a:off x="3545" y="1834"/>
                    <a:ext cx="588" cy="652"/>
                  </a:xfrm>
                  <a:custGeom>
                    <a:avLst/>
                    <a:gdLst>
                      <a:gd name="T0" fmla="*/ 520 w 588"/>
                      <a:gd name="T1" fmla="*/ 652 h 652"/>
                      <a:gd name="T2" fmla="*/ 532 w 588"/>
                      <a:gd name="T3" fmla="*/ 650 h 652"/>
                      <a:gd name="T4" fmla="*/ 542 w 588"/>
                      <a:gd name="T5" fmla="*/ 646 h 652"/>
                      <a:gd name="T6" fmla="*/ 552 w 588"/>
                      <a:gd name="T7" fmla="*/ 642 h 652"/>
                      <a:gd name="T8" fmla="*/ 560 w 588"/>
                      <a:gd name="T9" fmla="*/ 638 h 652"/>
                      <a:gd name="T10" fmla="*/ 568 w 588"/>
                      <a:gd name="T11" fmla="*/ 632 h 652"/>
                      <a:gd name="T12" fmla="*/ 574 w 588"/>
                      <a:gd name="T13" fmla="*/ 626 h 652"/>
                      <a:gd name="T14" fmla="*/ 580 w 588"/>
                      <a:gd name="T15" fmla="*/ 618 h 652"/>
                      <a:gd name="T16" fmla="*/ 584 w 588"/>
                      <a:gd name="T17" fmla="*/ 610 h 652"/>
                      <a:gd name="T18" fmla="*/ 586 w 588"/>
                      <a:gd name="T19" fmla="*/ 602 h 652"/>
                      <a:gd name="T20" fmla="*/ 586 w 588"/>
                      <a:gd name="T21" fmla="*/ 592 h 652"/>
                      <a:gd name="T22" fmla="*/ 586 w 588"/>
                      <a:gd name="T23" fmla="*/ 584 h 652"/>
                      <a:gd name="T24" fmla="*/ 586 w 588"/>
                      <a:gd name="T25" fmla="*/ 572 h 652"/>
                      <a:gd name="T26" fmla="*/ 582 w 588"/>
                      <a:gd name="T27" fmla="*/ 562 h 652"/>
                      <a:gd name="T28" fmla="*/ 578 w 588"/>
                      <a:gd name="T29" fmla="*/ 552 h 652"/>
                      <a:gd name="T30" fmla="*/ 572 w 588"/>
                      <a:gd name="T31" fmla="*/ 540 h 652"/>
                      <a:gd name="T32" fmla="*/ 282 w 588"/>
                      <a:gd name="T33" fmla="*/ 40 h 652"/>
                      <a:gd name="T34" fmla="*/ 276 w 588"/>
                      <a:gd name="T35" fmla="*/ 30 h 652"/>
                      <a:gd name="T36" fmla="*/ 268 w 588"/>
                      <a:gd name="T37" fmla="*/ 22 h 652"/>
                      <a:gd name="T38" fmla="*/ 260 w 588"/>
                      <a:gd name="T39" fmla="*/ 14 h 652"/>
                      <a:gd name="T40" fmla="*/ 252 w 588"/>
                      <a:gd name="T41" fmla="*/ 8 h 652"/>
                      <a:gd name="T42" fmla="*/ 244 w 588"/>
                      <a:gd name="T43" fmla="*/ 4 h 652"/>
                      <a:gd name="T44" fmla="*/ 234 w 588"/>
                      <a:gd name="T45" fmla="*/ 2 h 652"/>
                      <a:gd name="T46" fmla="*/ 226 w 588"/>
                      <a:gd name="T47" fmla="*/ 0 h 652"/>
                      <a:gd name="T48" fmla="*/ 216 w 588"/>
                      <a:gd name="T49" fmla="*/ 0 h 652"/>
                      <a:gd name="T50" fmla="*/ 208 w 588"/>
                      <a:gd name="T51" fmla="*/ 2 h 652"/>
                      <a:gd name="T52" fmla="*/ 200 w 588"/>
                      <a:gd name="T53" fmla="*/ 4 h 652"/>
                      <a:gd name="T54" fmla="*/ 190 w 588"/>
                      <a:gd name="T55" fmla="*/ 8 h 652"/>
                      <a:gd name="T56" fmla="*/ 182 w 588"/>
                      <a:gd name="T57" fmla="*/ 14 h 652"/>
                      <a:gd name="T58" fmla="*/ 174 w 588"/>
                      <a:gd name="T59" fmla="*/ 22 h 652"/>
                      <a:gd name="T60" fmla="*/ 166 w 588"/>
                      <a:gd name="T61" fmla="*/ 30 h 652"/>
                      <a:gd name="T62" fmla="*/ 160 w 588"/>
                      <a:gd name="T63" fmla="*/ 40 h 652"/>
                      <a:gd name="T64" fmla="*/ 0 w 588"/>
                      <a:gd name="T65" fmla="*/ 316 h 652"/>
                      <a:gd name="T66" fmla="*/ 204 w 588"/>
                      <a:gd name="T67" fmla="*/ 74 h 652"/>
                      <a:gd name="T68" fmla="*/ 210 w 588"/>
                      <a:gd name="T69" fmla="*/ 64 h 652"/>
                      <a:gd name="T70" fmla="*/ 216 w 588"/>
                      <a:gd name="T71" fmla="*/ 58 h 652"/>
                      <a:gd name="T72" fmla="*/ 220 w 588"/>
                      <a:gd name="T73" fmla="*/ 56 h 652"/>
                      <a:gd name="T74" fmla="*/ 222 w 588"/>
                      <a:gd name="T75" fmla="*/ 54 h 652"/>
                      <a:gd name="T76" fmla="*/ 224 w 588"/>
                      <a:gd name="T77" fmla="*/ 56 h 652"/>
                      <a:gd name="T78" fmla="*/ 228 w 588"/>
                      <a:gd name="T79" fmla="*/ 58 h 652"/>
                      <a:gd name="T80" fmla="*/ 232 w 588"/>
                      <a:gd name="T81" fmla="*/ 64 h 652"/>
                      <a:gd name="T82" fmla="*/ 238 w 588"/>
                      <a:gd name="T83" fmla="*/ 74 h 652"/>
                      <a:gd name="T84" fmla="*/ 528 w 588"/>
                      <a:gd name="T85" fmla="*/ 572 h 652"/>
                      <a:gd name="T86" fmla="*/ 530 w 588"/>
                      <a:gd name="T87" fmla="*/ 580 h 652"/>
                      <a:gd name="T88" fmla="*/ 532 w 588"/>
                      <a:gd name="T89" fmla="*/ 588 h 652"/>
                      <a:gd name="T90" fmla="*/ 532 w 588"/>
                      <a:gd name="T91" fmla="*/ 590 h 652"/>
                      <a:gd name="T92" fmla="*/ 532 w 588"/>
                      <a:gd name="T93" fmla="*/ 592 h 652"/>
                      <a:gd name="T94" fmla="*/ 528 w 588"/>
                      <a:gd name="T95" fmla="*/ 594 h 652"/>
                      <a:gd name="T96" fmla="*/ 522 w 588"/>
                      <a:gd name="T97" fmla="*/ 596 h 652"/>
                      <a:gd name="T98" fmla="*/ 512 w 588"/>
                      <a:gd name="T99" fmla="*/ 598 h 652"/>
                      <a:gd name="T100" fmla="*/ 0 w 588"/>
                      <a:gd name="T101" fmla="*/ 598 h 652"/>
                      <a:gd name="T102" fmla="*/ 506 w 588"/>
                      <a:gd name="T103"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652">
                        <a:moveTo>
                          <a:pt x="514" y="652"/>
                        </a:moveTo>
                        <a:lnTo>
                          <a:pt x="520" y="652"/>
                        </a:lnTo>
                        <a:lnTo>
                          <a:pt x="526" y="650"/>
                        </a:lnTo>
                        <a:lnTo>
                          <a:pt x="532" y="650"/>
                        </a:lnTo>
                        <a:lnTo>
                          <a:pt x="538" y="648"/>
                        </a:lnTo>
                        <a:lnTo>
                          <a:pt x="542" y="646"/>
                        </a:lnTo>
                        <a:lnTo>
                          <a:pt x="548" y="646"/>
                        </a:lnTo>
                        <a:lnTo>
                          <a:pt x="552" y="642"/>
                        </a:lnTo>
                        <a:lnTo>
                          <a:pt x="556" y="640"/>
                        </a:lnTo>
                        <a:lnTo>
                          <a:pt x="560" y="638"/>
                        </a:lnTo>
                        <a:lnTo>
                          <a:pt x="564" y="636"/>
                        </a:lnTo>
                        <a:lnTo>
                          <a:pt x="568" y="632"/>
                        </a:lnTo>
                        <a:lnTo>
                          <a:pt x="572" y="630"/>
                        </a:lnTo>
                        <a:lnTo>
                          <a:pt x="574" y="626"/>
                        </a:lnTo>
                        <a:lnTo>
                          <a:pt x="578" y="622"/>
                        </a:lnTo>
                        <a:lnTo>
                          <a:pt x="580" y="618"/>
                        </a:lnTo>
                        <a:lnTo>
                          <a:pt x="582" y="616"/>
                        </a:lnTo>
                        <a:lnTo>
                          <a:pt x="584" y="610"/>
                        </a:lnTo>
                        <a:lnTo>
                          <a:pt x="584" y="606"/>
                        </a:lnTo>
                        <a:lnTo>
                          <a:pt x="586" y="602"/>
                        </a:lnTo>
                        <a:lnTo>
                          <a:pt x="586" y="598"/>
                        </a:lnTo>
                        <a:lnTo>
                          <a:pt x="586" y="592"/>
                        </a:lnTo>
                        <a:lnTo>
                          <a:pt x="588" y="588"/>
                        </a:lnTo>
                        <a:lnTo>
                          <a:pt x="586" y="584"/>
                        </a:lnTo>
                        <a:lnTo>
                          <a:pt x="586" y="578"/>
                        </a:lnTo>
                        <a:lnTo>
                          <a:pt x="586" y="572"/>
                        </a:lnTo>
                        <a:lnTo>
                          <a:pt x="584" y="568"/>
                        </a:lnTo>
                        <a:lnTo>
                          <a:pt x="582" y="562"/>
                        </a:lnTo>
                        <a:lnTo>
                          <a:pt x="580" y="556"/>
                        </a:lnTo>
                        <a:lnTo>
                          <a:pt x="578" y="552"/>
                        </a:lnTo>
                        <a:lnTo>
                          <a:pt x="574" y="546"/>
                        </a:lnTo>
                        <a:lnTo>
                          <a:pt x="572" y="540"/>
                        </a:lnTo>
                        <a:lnTo>
                          <a:pt x="286" y="46"/>
                        </a:lnTo>
                        <a:lnTo>
                          <a:pt x="282" y="40"/>
                        </a:lnTo>
                        <a:lnTo>
                          <a:pt x="280" y="36"/>
                        </a:lnTo>
                        <a:lnTo>
                          <a:pt x="276" y="30"/>
                        </a:lnTo>
                        <a:lnTo>
                          <a:pt x="272" y="26"/>
                        </a:lnTo>
                        <a:lnTo>
                          <a:pt x="268" y="22"/>
                        </a:lnTo>
                        <a:lnTo>
                          <a:pt x="264" y="18"/>
                        </a:lnTo>
                        <a:lnTo>
                          <a:pt x="260" y="14"/>
                        </a:lnTo>
                        <a:lnTo>
                          <a:pt x="256" y="12"/>
                        </a:lnTo>
                        <a:lnTo>
                          <a:pt x="252" y="8"/>
                        </a:lnTo>
                        <a:lnTo>
                          <a:pt x="248" y="6"/>
                        </a:lnTo>
                        <a:lnTo>
                          <a:pt x="244" y="4"/>
                        </a:lnTo>
                        <a:lnTo>
                          <a:pt x="238" y="2"/>
                        </a:lnTo>
                        <a:lnTo>
                          <a:pt x="234" y="2"/>
                        </a:lnTo>
                        <a:lnTo>
                          <a:pt x="230" y="0"/>
                        </a:lnTo>
                        <a:lnTo>
                          <a:pt x="226" y="0"/>
                        </a:lnTo>
                        <a:lnTo>
                          <a:pt x="222" y="0"/>
                        </a:lnTo>
                        <a:lnTo>
                          <a:pt x="216" y="0"/>
                        </a:lnTo>
                        <a:lnTo>
                          <a:pt x="212" y="0"/>
                        </a:lnTo>
                        <a:lnTo>
                          <a:pt x="208" y="2"/>
                        </a:lnTo>
                        <a:lnTo>
                          <a:pt x="204" y="2"/>
                        </a:lnTo>
                        <a:lnTo>
                          <a:pt x="200" y="4"/>
                        </a:lnTo>
                        <a:lnTo>
                          <a:pt x="196" y="6"/>
                        </a:lnTo>
                        <a:lnTo>
                          <a:pt x="190" y="8"/>
                        </a:lnTo>
                        <a:lnTo>
                          <a:pt x="186" y="12"/>
                        </a:lnTo>
                        <a:lnTo>
                          <a:pt x="182" y="14"/>
                        </a:lnTo>
                        <a:lnTo>
                          <a:pt x="178" y="18"/>
                        </a:lnTo>
                        <a:lnTo>
                          <a:pt x="174" y="22"/>
                        </a:lnTo>
                        <a:lnTo>
                          <a:pt x="170" y="26"/>
                        </a:lnTo>
                        <a:lnTo>
                          <a:pt x="166" y="30"/>
                        </a:lnTo>
                        <a:lnTo>
                          <a:pt x="164" y="36"/>
                        </a:lnTo>
                        <a:lnTo>
                          <a:pt x="160" y="40"/>
                        </a:lnTo>
                        <a:lnTo>
                          <a:pt x="156" y="46"/>
                        </a:lnTo>
                        <a:lnTo>
                          <a:pt x="0" y="316"/>
                        </a:lnTo>
                        <a:lnTo>
                          <a:pt x="0" y="426"/>
                        </a:lnTo>
                        <a:lnTo>
                          <a:pt x="204" y="74"/>
                        </a:lnTo>
                        <a:lnTo>
                          <a:pt x="206" y="68"/>
                        </a:lnTo>
                        <a:lnTo>
                          <a:pt x="210" y="64"/>
                        </a:lnTo>
                        <a:lnTo>
                          <a:pt x="212" y="60"/>
                        </a:lnTo>
                        <a:lnTo>
                          <a:pt x="216" y="58"/>
                        </a:lnTo>
                        <a:lnTo>
                          <a:pt x="218" y="56"/>
                        </a:lnTo>
                        <a:lnTo>
                          <a:pt x="220" y="56"/>
                        </a:lnTo>
                        <a:lnTo>
                          <a:pt x="220" y="54"/>
                        </a:lnTo>
                        <a:lnTo>
                          <a:pt x="222" y="54"/>
                        </a:lnTo>
                        <a:lnTo>
                          <a:pt x="222" y="54"/>
                        </a:lnTo>
                        <a:lnTo>
                          <a:pt x="224" y="56"/>
                        </a:lnTo>
                        <a:lnTo>
                          <a:pt x="226" y="56"/>
                        </a:lnTo>
                        <a:lnTo>
                          <a:pt x="228" y="58"/>
                        </a:lnTo>
                        <a:lnTo>
                          <a:pt x="230" y="60"/>
                        </a:lnTo>
                        <a:lnTo>
                          <a:pt x="232" y="64"/>
                        </a:lnTo>
                        <a:lnTo>
                          <a:pt x="236" y="68"/>
                        </a:lnTo>
                        <a:lnTo>
                          <a:pt x="238" y="74"/>
                        </a:lnTo>
                        <a:lnTo>
                          <a:pt x="524" y="566"/>
                        </a:lnTo>
                        <a:lnTo>
                          <a:pt x="528" y="572"/>
                        </a:lnTo>
                        <a:lnTo>
                          <a:pt x="530" y="576"/>
                        </a:lnTo>
                        <a:lnTo>
                          <a:pt x="530" y="580"/>
                        </a:lnTo>
                        <a:lnTo>
                          <a:pt x="532" y="584"/>
                        </a:lnTo>
                        <a:lnTo>
                          <a:pt x="532" y="588"/>
                        </a:lnTo>
                        <a:lnTo>
                          <a:pt x="532" y="590"/>
                        </a:lnTo>
                        <a:lnTo>
                          <a:pt x="532" y="590"/>
                        </a:lnTo>
                        <a:lnTo>
                          <a:pt x="532" y="592"/>
                        </a:lnTo>
                        <a:lnTo>
                          <a:pt x="532" y="592"/>
                        </a:lnTo>
                        <a:lnTo>
                          <a:pt x="530" y="594"/>
                        </a:lnTo>
                        <a:lnTo>
                          <a:pt x="528" y="594"/>
                        </a:lnTo>
                        <a:lnTo>
                          <a:pt x="526" y="594"/>
                        </a:lnTo>
                        <a:lnTo>
                          <a:pt x="522" y="596"/>
                        </a:lnTo>
                        <a:lnTo>
                          <a:pt x="518" y="596"/>
                        </a:lnTo>
                        <a:lnTo>
                          <a:pt x="512" y="598"/>
                        </a:lnTo>
                        <a:lnTo>
                          <a:pt x="506" y="598"/>
                        </a:lnTo>
                        <a:lnTo>
                          <a:pt x="0" y="598"/>
                        </a:lnTo>
                        <a:lnTo>
                          <a:pt x="0" y="652"/>
                        </a:lnTo>
                        <a:lnTo>
                          <a:pt x="506" y="652"/>
                        </a:lnTo>
                        <a:lnTo>
                          <a:pt x="514" y="6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64" name="Freeform 6"/>
                  <p:cNvSpPr>
                    <a:spLocks/>
                  </p:cNvSpPr>
                  <p:nvPr/>
                </p:nvSpPr>
                <p:spPr bwMode="auto">
                  <a:xfrm>
                    <a:off x="3725" y="2286"/>
                    <a:ext cx="80" cy="84"/>
                  </a:xfrm>
                  <a:custGeom>
                    <a:avLst/>
                    <a:gdLst>
                      <a:gd name="T0" fmla="*/ 78 w 80"/>
                      <a:gd name="T1" fmla="*/ 30 h 84"/>
                      <a:gd name="T2" fmla="*/ 74 w 80"/>
                      <a:gd name="T3" fmla="*/ 22 h 84"/>
                      <a:gd name="T4" fmla="*/ 70 w 80"/>
                      <a:gd name="T5" fmla="*/ 16 h 84"/>
                      <a:gd name="T6" fmla="*/ 66 w 80"/>
                      <a:gd name="T7" fmla="*/ 10 h 84"/>
                      <a:gd name="T8" fmla="*/ 58 w 80"/>
                      <a:gd name="T9" fmla="*/ 6 h 84"/>
                      <a:gd name="T10" fmla="*/ 52 w 80"/>
                      <a:gd name="T11" fmla="*/ 2 h 84"/>
                      <a:gd name="T12" fmla="*/ 44 w 80"/>
                      <a:gd name="T13" fmla="*/ 2 h 84"/>
                      <a:gd name="T14" fmla="*/ 36 w 80"/>
                      <a:gd name="T15" fmla="*/ 2 h 84"/>
                      <a:gd name="T16" fmla="*/ 28 w 80"/>
                      <a:gd name="T17" fmla="*/ 2 h 84"/>
                      <a:gd name="T18" fmla="*/ 20 w 80"/>
                      <a:gd name="T19" fmla="*/ 6 h 84"/>
                      <a:gd name="T20" fmla="*/ 14 w 80"/>
                      <a:gd name="T21" fmla="*/ 10 h 84"/>
                      <a:gd name="T22" fmla="*/ 8 w 80"/>
                      <a:gd name="T23" fmla="*/ 16 h 84"/>
                      <a:gd name="T24" fmla="*/ 4 w 80"/>
                      <a:gd name="T25" fmla="*/ 22 h 84"/>
                      <a:gd name="T26" fmla="*/ 2 w 80"/>
                      <a:gd name="T27" fmla="*/ 30 h 84"/>
                      <a:gd name="T28" fmla="*/ 0 w 80"/>
                      <a:gd name="T29" fmla="*/ 38 h 84"/>
                      <a:gd name="T30" fmla="*/ 0 w 80"/>
                      <a:gd name="T31" fmla="*/ 46 h 84"/>
                      <a:gd name="T32" fmla="*/ 2 w 80"/>
                      <a:gd name="T33" fmla="*/ 54 h 84"/>
                      <a:gd name="T34" fmla="*/ 4 w 80"/>
                      <a:gd name="T35" fmla="*/ 62 h 84"/>
                      <a:gd name="T36" fmla="*/ 8 w 80"/>
                      <a:gd name="T37" fmla="*/ 68 h 84"/>
                      <a:gd name="T38" fmla="*/ 14 w 80"/>
                      <a:gd name="T39" fmla="*/ 74 h 84"/>
                      <a:gd name="T40" fmla="*/ 20 w 80"/>
                      <a:gd name="T41" fmla="*/ 78 h 84"/>
                      <a:gd name="T42" fmla="*/ 28 w 80"/>
                      <a:gd name="T43" fmla="*/ 82 h 84"/>
                      <a:gd name="T44" fmla="*/ 36 w 80"/>
                      <a:gd name="T45" fmla="*/ 84 h 84"/>
                      <a:gd name="T46" fmla="*/ 44 w 80"/>
                      <a:gd name="T47" fmla="*/ 84 h 84"/>
                      <a:gd name="T48" fmla="*/ 52 w 80"/>
                      <a:gd name="T49" fmla="*/ 82 h 84"/>
                      <a:gd name="T50" fmla="*/ 58 w 80"/>
                      <a:gd name="T51" fmla="*/ 78 h 84"/>
                      <a:gd name="T52" fmla="*/ 66 w 80"/>
                      <a:gd name="T53" fmla="*/ 74 h 84"/>
                      <a:gd name="T54" fmla="*/ 70 w 80"/>
                      <a:gd name="T55" fmla="*/ 68 h 84"/>
                      <a:gd name="T56" fmla="*/ 74 w 80"/>
                      <a:gd name="T57" fmla="*/ 62 h 84"/>
                      <a:gd name="T58" fmla="*/ 78 w 80"/>
                      <a:gd name="T59" fmla="*/ 54 h 84"/>
                      <a:gd name="T60" fmla="*/ 80 w 80"/>
                      <a:gd name="T61" fmla="*/ 46 h 84"/>
                      <a:gd name="T62" fmla="*/ 80 w 80"/>
                      <a:gd name="T63"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4">
                        <a:moveTo>
                          <a:pt x="78" y="34"/>
                        </a:moveTo>
                        <a:lnTo>
                          <a:pt x="78" y="30"/>
                        </a:lnTo>
                        <a:lnTo>
                          <a:pt x="76" y="26"/>
                        </a:lnTo>
                        <a:lnTo>
                          <a:pt x="74" y="22"/>
                        </a:lnTo>
                        <a:lnTo>
                          <a:pt x="72" y="20"/>
                        </a:lnTo>
                        <a:lnTo>
                          <a:pt x="70" y="16"/>
                        </a:lnTo>
                        <a:lnTo>
                          <a:pt x="68" y="12"/>
                        </a:lnTo>
                        <a:lnTo>
                          <a:pt x="66" y="10"/>
                        </a:lnTo>
                        <a:lnTo>
                          <a:pt x="62" y="8"/>
                        </a:lnTo>
                        <a:lnTo>
                          <a:pt x="58" y="6"/>
                        </a:lnTo>
                        <a:lnTo>
                          <a:pt x="56" y="4"/>
                        </a:lnTo>
                        <a:lnTo>
                          <a:pt x="52" y="2"/>
                        </a:lnTo>
                        <a:lnTo>
                          <a:pt x="48" y="2"/>
                        </a:lnTo>
                        <a:lnTo>
                          <a:pt x="44" y="2"/>
                        </a:lnTo>
                        <a:lnTo>
                          <a:pt x="40" y="0"/>
                        </a:lnTo>
                        <a:lnTo>
                          <a:pt x="36" y="2"/>
                        </a:lnTo>
                        <a:lnTo>
                          <a:pt x="32" y="2"/>
                        </a:lnTo>
                        <a:lnTo>
                          <a:pt x="28" y="2"/>
                        </a:lnTo>
                        <a:lnTo>
                          <a:pt x="24" y="4"/>
                        </a:lnTo>
                        <a:lnTo>
                          <a:pt x="20" y="6"/>
                        </a:lnTo>
                        <a:lnTo>
                          <a:pt x="18" y="8"/>
                        </a:lnTo>
                        <a:lnTo>
                          <a:pt x="14" y="10"/>
                        </a:lnTo>
                        <a:lnTo>
                          <a:pt x="12" y="12"/>
                        </a:lnTo>
                        <a:lnTo>
                          <a:pt x="8" y="16"/>
                        </a:lnTo>
                        <a:lnTo>
                          <a:pt x="6" y="20"/>
                        </a:lnTo>
                        <a:lnTo>
                          <a:pt x="4" y="22"/>
                        </a:lnTo>
                        <a:lnTo>
                          <a:pt x="2" y="26"/>
                        </a:lnTo>
                        <a:lnTo>
                          <a:pt x="2" y="30"/>
                        </a:lnTo>
                        <a:lnTo>
                          <a:pt x="0" y="34"/>
                        </a:lnTo>
                        <a:lnTo>
                          <a:pt x="0" y="38"/>
                        </a:lnTo>
                        <a:lnTo>
                          <a:pt x="0" y="42"/>
                        </a:lnTo>
                        <a:lnTo>
                          <a:pt x="0" y="46"/>
                        </a:lnTo>
                        <a:lnTo>
                          <a:pt x="0" y="50"/>
                        </a:lnTo>
                        <a:lnTo>
                          <a:pt x="2" y="54"/>
                        </a:lnTo>
                        <a:lnTo>
                          <a:pt x="2" y="58"/>
                        </a:lnTo>
                        <a:lnTo>
                          <a:pt x="4" y="62"/>
                        </a:lnTo>
                        <a:lnTo>
                          <a:pt x="6" y="66"/>
                        </a:lnTo>
                        <a:lnTo>
                          <a:pt x="8" y="68"/>
                        </a:lnTo>
                        <a:lnTo>
                          <a:pt x="12" y="72"/>
                        </a:lnTo>
                        <a:lnTo>
                          <a:pt x="14" y="74"/>
                        </a:lnTo>
                        <a:lnTo>
                          <a:pt x="18" y="76"/>
                        </a:lnTo>
                        <a:lnTo>
                          <a:pt x="20" y="78"/>
                        </a:lnTo>
                        <a:lnTo>
                          <a:pt x="24" y="80"/>
                        </a:lnTo>
                        <a:lnTo>
                          <a:pt x="28" y="82"/>
                        </a:lnTo>
                        <a:lnTo>
                          <a:pt x="32" y="82"/>
                        </a:lnTo>
                        <a:lnTo>
                          <a:pt x="36" y="84"/>
                        </a:lnTo>
                        <a:lnTo>
                          <a:pt x="40" y="84"/>
                        </a:lnTo>
                        <a:lnTo>
                          <a:pt x="44" y="84"/>
                        </a:lnTo>
                        <a:lnTo>
                          <a:pt x="48" y="82"/>
                        </a:lnTo>
                        <a:lnTo>
                          <a:pt x="52" y="82"/>
                        </a:lnTo>
                        <a:lnTo>
                          <a:pt x="56" y="80"/>
                        </a:lnTo>
                        <a:lnTo>
                          <a:pt x="58" y="78"/>
                        </a:lnTo>
                        <a:lnTo>
                          <a:pt x="62" y="76"/>
                        </a:lnTo>
                        <a:lnTo>
                          <a:pt x="66" y="74"/>
                        </a:lnTo>
                        <a:lnTo>
                          <a:pt x="68" y="72"/>
                        </a:lnTo>
                        <a:lnTo>
                          <a:pt x="70" y="68"/>
                        </a:lnTo>
                        <a:lnTo>
                          <a:pt x="72" y="66"/>
                        </a:lnTo>
                        <a:lnTo>
                          <a:pt x="74" y="62"/>
                        </a:lnTo>
                        <a:lnTo>
                          <a:pt x="76" y="58"/>
                        </a:lnTo>
                        <a:lnTo>
                          <a:pt x="78" y="54"/>
                        </a:lnTo>
                        <a:lnTo>
                          <a:pt x="78" y="50"/>
                        </a:lnTo>
                        <a:lnTo>
                          <a:pt x="80" y="46"/>
                        </a:lnTo>
                        <a:lnTo>
                          <a:pt x="80" y="42"/>
                        </a:lnTo>
                        <a:lnTo>
                          <a:pt x="80" y="38"/>
                        </a:lnTo>
                        <a:lnTo>
                          <a:pt x="7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65" name="Rectangle 7"/>
                  <p:cNvSpPr>
                    <a:spLocks noChangeArrowheads="1"/>
                  </p:cNvSpPr>
                  <p:nvPr/>
                </p:nvSpPr>
                <p:spPr bwMode="auto">
                  <a:xfrm>
                    <a:off x="3729" y="2082"/>
                    <a:ext cx="72"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grpSp>
            <p:grpSp>
              <p:nvGrpSpPr>
                <p:cNvPr id="51" name="Group 50"/>
                <p:cNvGrpSpPr/>
                <p:nvPr/>
              </p:nvGrpSpPr>
              <p:grpSpPr>
                <a:xfrm>
                  <a:off x="1225069" y="2055050"/>
                  <a:ext cx="283689" cy="468011"/>
                  <a:chOff x="5689466" y="4298283"/>
                  <a:chExt cx="99379" cy="165170"/>
                </a:xfrm>
              </p:grpSpPr>
              <p:grpSp>
                <p:nvGrpSpPr>
                  <p:cNvPr id="52" name="Group 51"/>
                  <p:cNvGrpSpPr>
                    <a:grpSpLocks noChangeAspect="1"/>
                  </p:cNvGrpSpPr>
                  <p:nvPr/>
                </p:nvGrpSpPr>
                <p:grpSpPr>
                  <a:xfrm>
                    <a:off x="5689466" y="4298283"/>
                    <a:ext cx="99379" cy="165170"/>
                    <a:chOff x="468802" y="4775330"/>
                    <a:chExt cx="714375" cy="1187314"/>
                  </a:xfrm>
                </p:grpSpPr>
                <p:sp>
                  <p:nvSpPr>
                    <p:cNvPr id="59" name="Freeform 8"/>
                    <p:cNvSpPr>
                      <a:spLocks/>
                    </p:cNvSpPr>
                    <p:nvPr/>
                  </p:nvSpPr>
                  <p:spPr bwMode="auto">
                    <a:xfrm>
                      <a:off x="503727" y="4867337"/>
                      <a:ext cx="614363" cy="1095307"/>
                    </a:xfrm>
                    <a:custGeom>
                      <a:avLst/>
                      <a:gdLst/>
                      <a:ahLst/>
                      <a:cxnLst/>
                      <a:rect l="l" t="t" r="r" b="b"/>
                      <a:pathLst>
                        <a:path w="614363" h="1095307">
                          <a:moveTo>
                            <a:pt x="0" y="0"/>
                          </a:moveTo>
                          <a:lnTo>
                            <a:pt x="614363" y="0"/>
                          </a:lnTo>
                          <a:lnTo>
                            <a:pt x="614363" y="510875"/>
                          </a:lnTo>
                          <a:lnTo>
                            <a:pt x="614363" y="587750"/>
                          </a:lnTo>
                          <a:lnTo>
                            <a:pt x="614363" y="987476"/>
                          </a:lnTo>
                          <a:lnTo>
                            <a:pt x="611985" y="998796"/>
                          </a:lnTo>
                          <a:lnTo>
                            <a:pt x="605643" y="1010711"/>
                          </a:lnTo>
                          <a:lnTo>
                            <a:pt x="596923" y="1020838"/>
                          </a:lnTo>
                          <a:lnTo>
                            <a:pt x="584239" y="1031562"/>
                          </a:lnTo>
                          <a:lnTo>
                            <a:pt x="568385" y="1041094"/>
                          </a:lnTo>
                          <a:lnTo>
                            <a:pt x="550152" y="1050030"/>
                          </a:lnTo>
                          <a:lnTo>
                            <a:pt x="530334" y="1058371"/>
                          </a:lnTo>
                          <a:lnTo>
                            <a:pt x="508138" y="1065520"/>
                          </a:lnTo>
                          <a:lnTo>
                            <a:pt x="485149" y="1072669"/>
                          </a:lnTo>
                          <a:lnTo>
                            <a:pt x="460574" y="1078030"/>
                          </a:lnTo>
                          <a:lnTo>
                            <a:pt x="435207" y="1083392"/>
                          </a:lnTo>
                          <a:lnTo>
                            <a:pt x="409840" y="1087562"/>
                          </a:lnTo>
                          <a:lnTo>
                            <a:pt x="382887" y="1091137"/>
                          </a:lnTo>
                          <a:lnTo>
                            <a:pt x="357520" y="1092924"/>
                          </a:lnTo>
                          <a:lnTo>
                            <a:pt x="332945" y="1094711"/>
                          </a:lnTo>
                          <a:lnTo>
                            <a:pt x="308371" y="1095307"/>
                          </a:lnTo>
                          <a:lnTo>
                            <a:pt x="305200" y="1095307"/>
                          </a:lnTo>
                          <a:lnTo>
                            <a:pt x="302029" y="1095307"/>
                          </a:lnTo>
                          <a:lnTo>
                            <a:pt x="298858" y="1095307"/>
                          </a:lnTo>
                          <a:lnTo>
                            <a:pt x="295687" y="1095307"/>
                          </a:lnTo>
                          <a:lnTo>
                            <a:pt x="289345" y="1095307"/>
                          </a:lnTo>
                          <a:lnTo>
                            <a:pt x="282211" y="1095307"/>
                          </a:lnTo>
                          <a:lnTo>
                            <a:pt x="275869" y="1095307"/>
                          </a:lnTo>
                          <a:lnTo>
                            <a:pt x="269527" y="1094711"/>
                          </a:lnTo>
                          <a:lnTo>
                            <a:pt x="263185" y="1094711"/>
                          </a:lnTo>
                          <a:lnTo>
                            <a:pt x="256843" y="1093520"/>
                          </a:lnTo>
                          <a:lnTo>
                            <a:pt x="250502" y="1093520"/>
                          </a:lnTo>
                          <a:lnTo>
                            <a:pt x="244160" y="1092924"/>
                          </a:lnTo>
                          <a:lnTo>
                            <a:pt x="229891" y="1091733"/>
                          </a:lnTo>
                          <a:lnTo>
                            <a:pt x="215622" y="1091137"/>
                          </a:lnTo>
                          <a:lnTo>
                            <a:pt x="202145" y="1089350"/>
                          </a:lnTo>
                          <a:lnTo>
                            <a:pt x="188669" y="1087562"/>
                          </a:lnTo>
                          <a:lnTo>
                            <a:pt x="175985" y="1086371"/>
                          </a:lnTo>
                          <a:lnTo>
                            <a:pt x="163302" y="1083988"/>
                          </a:lnTo>
                          <a:lnTo>
                            <a:pt x="149825" y="1082201"/>
                          </a:lnTo>
                          <a:lnTo>
                            <a:pt x="137934" y="1079222"/>
                          </a:lnTo>
                          <a:lnTo>
                            <a:pt x="107811" y="1072669"/>
                          </a:lnTo>
                          <a:lnTo>
                            <a:pt x="81651" y="1064328"/>
                          </a:lnTo>
                          <a:lnTo>
                            <a:pt x="57869" y="1055392"/>
                          </a:lnTo>
                          <a:lnTo>
                            <a:pt x="38051" y="1045860"/>
                          </a:lnTo>
                          <a:lnTo>
                            <a:pt x="22196" y="1034541"/>
                          </a:lnTo>
                          <a:lnTo>
                            <a:pt x="10306" y="1023817"/>
                          </a:lnTo>
                          <a:lnTo>
                            <a:pt x="3171" y="1011902"/>
                          </a:lnTo>
                          <a:lnTo>
                            <a:pt x="0" y="999987"/>
                          </a:lnTo>
                          <a:lnTo>
                            <a:pt x="0" y="587750"/>
                          </a:lnTo>
                          <a:lnTo>
                            <a:pt x="0" y="508492"/>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grpSp>
                  <p:nvGrpSpPr>
                    <p:cNvPr id="60" name="Group 59"/>
                    <p:cNvGrpSpPr/>
                    <p:nvPr/>
                  </p:nvGrpSpPr>
                  <p:grpSpPr>
                    <a:xfrm>
                      <a:off x="468802" y="4775330"/>
                      <a:ext cx="714375" cy="275077"/>
                      <a:chOff x="-1674542" y="3715015"/>
                      <a:chExt cx="714375" cy="275077"/>
                    </a:xfrm>
                  </p:grpSpPr>
                  <p:sp>
                    <p:nvSpPr>
                      <p:cNvPr id="61" name="Freeform 12"/>
                      <p:cNvSpPr>
                        <a:spLocks/>
                      </p:cNvSpPr>
                      <p:nvPr/>
                    </p:nvSpPr>
                    <p:spPr bwMode="auto">
                      <a:xfrm>
                        <a:off x="-1674542" y="3715015"/>
                        <a:ext cx="714375" cy="137007"/>
                      </a:xfrm>
                      <a:custGeom>
                        <a:avLst/>
                        <a:gdLst>
                          <a:gd name="T0" fmla="*/ 508 w 900"/>
                          <a:gd name="T1" fmla="*/ 1 h 370"/>
                          <a:gd name="T2" fmla="*/ 482 w 900"/>
                          <a:gd name="T3" fmla="*/ 0 h 370"/>
                          <a:gd name="T4" fmla="*/ 454 w 900"/>
                          <a:gd name="T5" fmla="*/ 0 h 370"/>
                          <a:gd name="T6" fmla="*/ 399 w 900"/>
                          <a:gd name="T7" fmla="*/ 1 h 370"/>
                          <a:gd name="T8" fmla="*/ 346 w 900"/>
                          <a:gd name="T9" fmla="*/ 6 h 370"/>
                          <a:gd name="T10" fmla="*/ 299 w 900"/>
                          <a:gd name="T11" fmla="*/ 11 h 370"/>
                          <a:gd name="T12" fmla="*/ 258 w 900"/>
                          <a:gd name="T13" fmla="*/ 18 h 370"/>
                          <a:gd name="T14" fmla="*/ 220 w 900"/>
                          <a:gd name="T15" fmla="*/ 26 h 370"/>
                          <a:gd name="T16" fmla="*/ 185 w 900"/>
                          <a:gd name="T17" fmla="*/ 37 h 370"/>
                          <a:gd name="T18" fmla="*/ 152 w 900"/>
                          <a:gd name="T19" fmla="*/ 47 h 370"/>
                          <a:gd name="T20" fmla="*/ 121 w 900"/>
                          <a:gd name="T21" fmla="*/ 60 h 370"/>
                          <a:gd name="T22" fmla="*/ 61 w 900"/>
                          <a:gd name="T23" fmla="*/ 92 h 370"/>
                          <a:gd name="T24" fmla="*/ 21 w 900"/>
                          <a:gd name="T25" fmla="*/ 130 h 370"/>
                          <a:gd name="T26" fmla="*/ 5 w 900"/>
                          <a:gd name="T27" fmla="*/ 158 h 370"/>
                          <a:gd name="T28" fmla="*/ 5 w 900"/>
                          <a:gd name="T29" fmla="*/ 158 h 370"/>
                          <a:gd name="T30" fmla="*/ 0 w 900"/>
                          <a:gd name="T31" fmla="*/ 178 h 370"/>
                          <a:gd name="T32" fmla="*/ 1 w 900"/>
                          <a:gd name="T33" fmla="*/ 197 h 370"/>
                          <a:gd name="T34" fmla="*/ 12 w 900"/>
                          <a:gd name="T35" fmla="*/ 224 h 370"/>
                          <a:gd name="T36" fmla="*/ 53 w 900"/>
                          <a:gd name="T37" fmla="*/ 269 h 370"/>
                          <a:gd name="T38" fmla="*/ 121 w 900"/>
                          <a:gd name="T39" fmla="*/ 307 h 370"/>
                          <a:gd name="T40" fmla="*/ 164 w 900"/>
                          <a:gd name="T41" fmla="*/ 325 h 370"/>
                          <a:gd name="T42" fmla="*/ 188 w 900"/>
                          <a:gd name="T43" fmla="*/ 333 h 370"/>
                          <a:gd name="T44" fmla="*/ 214 w 900"/>
                          <a:gd name="T45" fmla="*/ 340 h 370"/>
                          <a:gd name="T46" fmla="*/ 248 w 900"/>
                          <a:gd name="T47" fmla="*/ 348 h 370"/>
                          <a:gd name="T48" fmla="*/ 286 w 900"/>
                          <a:gd name="T49" fmla="*/ 356 h 370"/>
                          <a:gd name="T50" fmla="*/ 329 w 900"/>
                          <a:gd name="T51" fmla="*/ 361 h 370"/>
                          <a:gd name="T52" fmla="*/ 382 w 900"/>
                          <a:gd name="T53" fmla="*/ 367 h 370"/>
                          <a:gd name="T54" fmla="*/ 436 w 900"/>
                          <a:gd name="T55" fmla="*/ 370 h 370"/>
                          <a:gd name="T56" fmla="*/ 473 w 900"/>
                          <a:gd name="T57" fmla="*/ 370 h 370"/>
                          <a:gd name="T58" fmla="*/ 499 w 900"/>
                          <a:gd name="T59" fmla="*/ 368 h 370"/>
                          <a:gd name="T60" fmla="*/ 526 w 900"/>
                          <a:gd name="T61" fmla="*/ 367 h 370"/>
                          <a:gd name="T62" fmla="*/ 591 w 900"/>
                          <a:gd name="T63" fmla="*/ 360 h 370"/>
                          <a:gd name="T64" fmla="*/ 653 w 900"/>
                          <a:gd name="T65" fmla="*/ 350 h 370"/>
                          <a:gd name="T66" fmla="*/ 710 w 900"/>
                          <a:gd name="T67" fmla="*/ 336 h 370"/>
                          <a:gd name="T68" fmla="*/ 763 w 900"/>
                          <a:gd name="T69" fmla="*/ 318 h 370"/>
                          <a:gd name="T70" fmla="*/ 809 w 900"/>
                          <a:gd name="T71" fmla="*/ 296 h 370"/>
                          <a:gd name="T72" fmla="*/ 847 w 900"/>
                          <a:gd name="T73" fmla="*/ 273 h 370"/>
                          <a:gd name="T74" fmla="*/ 875 w 900"/>
                          <a:gd name="T75" fmla="*/ 246 h 370"/>
                          <a:gd name="T76" fmla="*/ 893 w 900"/>
                          <a:gd name="T77" fmla="*/ 218 h 370"/>
                          <a:gd name="T78" fmla="*/ 899 w 900"/>
                          <a:gd name="T79" fmla="*/ 199 h 370"/>
                          <a:gd name="T80" fmla="*/ 900 w 900"/>
                          <a:gd name="T81" fmla="*/ 189 h 370"/>
                          <a:gd name="T82" fmla="*/ 898 w 900"/>
                          <a:gd name="T83" fmla="*/ 167 h 370"/>
                          <a:gd name="T84" fmla="*/ 871 w 900"/>
                          <a:gd name="T85" fmla="*/ 120 h 370"/>
                          <a:gd name="T86" fmla="*/ 816 w 900"/>
                          <a:gd name="T87" fmla="*/ 77 h 370"/>
                          <a:gd name="T88" fmla="*/ 738 w 900"/>
                          <a:gd name="T89" fmla="*/ 43 h 370"/>
                          <a:gd name="T90" fmla="*/ 639 w 900"/>
                          <a:gd name="T91" fmla="*/ 17 h 370"/>
                          <a:gd name="T92" fmla="*/ 526 w 900"/>
                          <a:gd name="T93" fmla="*/ 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0" h="370">
                            <a:moveTo>
                              <a:pt x="526" y="2"/>
                            </a:moveTo>
                            <a:lnTo>
                              <a:pt x="517" y="2"/>
                            </a:lnTo>
                            <a:lnTo>
                              <a:pt x="508" y="1"/>
                            </a:lnTo>
                            <a:lnTo>
                              <a:pt x="499" y="1"/>
                            </a:lnTo>
                            <a:lnTo>
                              <a:pt x="490" y="1"/>
                            </a:lnTo>
                            <a:lnTo>
                              <a:pt x="482" y="0"/>
                            </a:lnTo>
                            <a:lnTo>
                              <a:pt x="473" y="0"/>
                            </a:lnTo>
                            <a:lnTo>
                              <a:pt x="464" y="0"/>
                            </a:lnTo>
                            <a:lnTo>
                              <a:pt x="454" y="0"/>
                            </a:lnTo>
                            <a:lnTo>
                              <a:pt x="436" y="0"/>
                            </a:lnTo>
                            <a:lnTo>
                              <a:pt x="417" y="1"/>
                            </a:lnTo>
                            <a:lnTo>
                              <a:pt x="399" y="1"/>
                            </a:lnTo>
                            <a:lnTo>
                              <a:pt x="382" y="2"/>
                            </a:lnTo>
                            <a:lnTo>
                              <a:pt x="363" y="3"/>
                            </a:lnTo>
                            <a:lnTo>
                              <a:pt x="346" y="6"/>
                            </a:lnTo>
                            <a:lnTo>
                              <a:pt x="329" y="7"/>
                            </a:lnTo>
                            <a:lnTo>
                              <a:pt x="313" y="9"/>
                            </a:lnTo>
                            <a:lnTo>
                              <a:pt x="299" y="11"/>
                            </a:lnTo>
                            <a:lnTo>
                              <a:pt x="285" y="14"/>
                            </a:lnTo>
                            <a:lnTo>
                              <a:pt x="272" y="16"/>
                            </a:lnTo>
                            <a:lnTo>
                              <a:pt x="258" y="18"/>
                            </a:lnTo>
                            <a:lnTo>
                              <a:pt x="246" y="21"/>
                            </a:lnTo>
                            <a:lnTo>
                              <a:pt x="233" y="24"/>
                            </a:lnTo>
                            <a:lnTo>
                              <a:pt x="220" y="26"/>
                            </a:lnTo>
                            <a:lnTo>
                              <a:pt x="209" y="30"/>
                            </a:lnTo>
                            <a:lnTo>
                              <a:pt x="197" y="33"/>
                            </a:lnTo>
                            <a:lnTo>
                              <a:pt x="185" y="37"/>
                            </a:lnTo>
                            <a:lnTo>
                              <a:pt x="174" y="40"/>
                            </a:lnTo>
                            <a:lnTo>
                              <a:pt x="163" y="44"/>
                            </a:lnTo>
                            <a:lnTo>
                              <a:pt x="152" y="47"/>
                            </a:lnTo>
                            <a:lnTo>
                              <a:pt x="141" y="52"/>
                            </a:lnTo>
                            <a:lnTo>
                              <a:pt x="132" y="55"/>
                            </a:lnTo>
                            <a:lnTo>
                              <a:pt x="121" y="60"/>
                            </a:lnTo>
                            <a:lnTo>
                              <a:pt x="99" y="70"/>
                            </a:lnTo>
                            <a:lnTo>
                              <a:pt x="80" y="80"/>
                            </a:lnTo>
                            <a:lnTo>
                              <a:pt x="61" y="92"/>
                            </a:lnTo>
                            <a:lnTo>
                              <a:pt x="46" y="105"/>
                            </a:lnTo>
                            <a:lnTo>
                              <a:pt x="33" y="117"/>
                            </a:lnTo>
                            <a:lnTo>
                              <a:pt x="21" y="130"/>
                            </a:lnTo>
                            <a:lnTo>
                              <a:pt x="12" y="144"/>
                            </a:lnTo>
                            <a:lnTo>
                              <a:pt x="5" y="158"/>
                            </a:lnTo>
                            <a:lnTo>
                              <a:pt x="5" y="158"/>
                            </a:lnTo>
                            <a:lnTo>
                              <a:pt x="5" y="158"/>
                            </a:lnTo>
                            <a:lnTo>
                              <a:pt x="5" y="158"/>
                            </a:lnTo>
                            <a:lnTo>
                              <a:pt x="5" y="158"/>
                            </a:lnTo>
                            <a:lnTo>
                              <a:pt x="4" y="165"/>
                            </a:lnTo>
                            <a:lnTo>
                              <a:pt x="1" y="171"/>
                            </a:lnTo>
                            <a:lnTo>
                              <a:pt x="0" y="178"/>
                            </a:lnTo>
                            <a:lnTo>
                              <a:pt x="0" y="184"/>
                            </a:lnTo>
                            <a:lnTo>
                              <a:pt x="0" y="191"/>
                            </a:lnTo>
                            <a:lnTo>
                              <a:pt x="1" y="197"/>
                            </a:lnTo>
                            <a:lnTo>
                              <a:pt x="3" y="203"/>
                            </a:lnTo>
                            <a:lnTo>
                              <a:pt x="5" y="208"/>
                            </a:lnTo>
                            <a:lnTo>
                              <a:pt x="12" y="224"/>
                            </a:lnTo>
                            <a:lnTo>
                              <a:pt x="22" y="241"/>
                            </a:lnTo>
                            <a:lnTo>
                              <a:pt x="36" y="254"/>
                            </a:lnTo>
                            <a:lnTo>
                              <a:pt x="53" y="269"/>
                            </a:lnTo>
                            <a:lnTo>
                              <a:pt x="73" y="283"/>
                            </a:lnTo>
                            <a:lnTo>
                              <a:pt x="96" y="296"/>
                            </a:lnTo>
                            <a:lnTo>
                              <a:pt x="121" y="307"/>
                            </a:lnTo>
                            <a:lnTo>
                              <a:pt x="148" y="319"/>
                            </a:lnTo>
                            <a:lnTo>
                              <a:pt x="156" y="322"/>
                            </a:lnTo>
                            <a:lnTo>
                              <a:pt x="164" y="325"/>
                            </a:lnTo>
                            <a:lnTo>
                              <a:pt x="172" y="327"/>
                            </a:lnTo>
                            <a:lnTo>
                              <a:pt x="180" y="330"/>
                            </a:lnTo>
                            <a:lnTo>
                              <a:pt x="188" y="333"/>
                            </a:lnTo>
                            <a:lnTo>
                              <a:pt x="196" y="335"/>
                            </a:lnTo>
                            <a:lnTo>
                              <a:pt x="205" y="337"/>
                            </a:lnTo>
                            <a:lnTo>
                              <a:pt x="214" y="340"/>
                            </a:lnTo>
                            <a:lnTo>
                              <a:pt x="225" y="343"/>
                            </a:lnTo>
                            <a:lnTo>
                              <a:pt x="237" y="345"/>
                            </a:lnTo>
                            <a:lnTo>
                              <a:pt x="248" y="348"/>
                            </a:lnTo>
                            <a:lnTo>
                              <a:pt x="261" y="351"/>
                            </a:lnTo>
                            <a:lnTo>
                              <a:pt x="273" y="353"/>
                            </a:lnTo>
                            <a:lnTo>
                              <a:pt x="286" y="356"/>
                            </a:lnTo>
                            <a:lnTo>
                              <a:pt x="299" y="357"/>
                            </a:lnTo>
                            <a:lnTo>
                              <a:pt x="313" y="359"/>
                            </a:lnTo>
                            <a:lnTo>
                              <a:pt x="329" y="361"/>
                            </a:lnTo>
                            <a:lnTo>
                              <a:pt x="346" y="364"/>
                            </a:lnTo>
                            <a:lnTo>
                              <a:pt x="363" y="365"/>
                            </a:lnTo>
                            <a:lnTo>
                              <a:pt x="382" y="367"/>
                            </a:lnTo>
                            <a:lnTo>
                              <a:pt x="399" y="368"/>
                            </a:lnTo>
                            <a:lnTo>
                              <a:pt x="417" y="368"/>
                            </a:lnTo>
                            <a:lnTo>
                              <a:pt x="436" y="370"/>
                            </a:lnTo>
                            <a:lnTo>
                              <a:pt x="454" y="370"/>
                            </a:lnTo>
                            <a:lnTo>
                              <a:pt x="464" y="370"/>
                            </a:lnTo>
                            <a:lnTo>
                              <a:pt x="473" y="370"/>
                            </a:lnTo>
                            <a:lnTo>
                              <a:pt x="482" y="370"/>
                            </a:lnTo>
                            <a:lnTo>
                              <a:pt x="490" y="368"/>
                            </a:lnTo>
                            <a:lnTo>
                              <a:pt x="499" y="368"/>
                            </a:lnTo>
                            <a:lnTo>
                              <a:pt x="508" y="368"/>
                            </a:lnTo>
                            <a:lnTo>
                              <a:pt x="517" y="367"/>
                            </a:lnTo>
                            <a:lnTo>
                              <a:pt x="526" y="367"/>
                            </a:lnTo>
                            <a:lnTo>
                              <a:pt x="548" y="365"/>
                            </a:lnTo>
                            <a:lnTo>
                              <a:pt x="570" y="363"/>
                            </a:lnTo>
                            <a:lnTo>
                              <a:pt x="591" y="360"/>
                            </a:lnTo>
                            <a:lnTo>
                              <a:pt x="612" y="357"/>
                            </a:lnTo>
                            <a:lnTo>
                              <a:pt x="633" y="353"/>
                            </a:lnTo>
                            <a:lnTo>
                              <a:pt x="653" y="350"/>
                            </a:lnTo>
                            <a:lnTo>
                              <a:pt x="672" y="345"/>
                            </a:lnTo>
                            <a:lnTo>
                              <a:pt x="691" y="341"/>
                            </a:lnTo>
                            <a:lnTo>
                              <a:pt x="710" y="336"/>
                            </a:lnTo>
                            <a:lnTo>
                              <a:pt x="729" y="330"/>
                            </a:lnTo>
                            <a:lnTo>
                              <a:pt x="746" y="323"/>
                            </a:lnTo>
                            <a:lnTo>
                              <a:pt x="763" y="318"/>
                            </a:lnTo>
                            <a:lnTo>
                              <a:pt x="779" y="311"/>
                            </a:lnTo>
                            <a:lnTo>
                              <a:pt x="794" y="304"/>
                            </a:lnTo>
                            <a:lnTo>
                              <a:pt x="809" y="296"/>
                            </a:lnTo>
                            <a:lnTo>
                              <a:pt x="823" y="289"/>
                            </a:lnTo>
                            <a:lnTo>
                              <a:pt x="836" y="281"/>
                            </a:lnTo>
                            <a:lnTo>
                              <a:pt x="847" y="273"/>
                            </a:lnTo>
                            <a:lnTo>
                              <a:pt x="858" y="264"/>
                            </a:lnTo>
                            <a:lnTo>
                              <a:pt x="867" y="254"/>
                            </a:lnTo>
                            <a:lnTo>
                              <a:pt x="875" y="246"/>
                            </a:lnTo>
                            <a:lnTo>
                              <a:pt x="882" y="237"/>
                            </a:lnTo>
                            <a:lnTo>
                              <a:pt x="889" y="227"/>
                            </a:lnTo>
                            <a:lnTo>
                              <a:pt x="893" y="218"/>
                            </a:lnTo>
                            <a:lnTo>
                              <a:pt x="896" y="212"/>
                            </a:lnTo>
                            <a:lnTo>
                              <a:pt x="898" y="205"/>
                            </a:lnTo>
                            <a:lnTo>
                              <a:pt x="899" y="199"/>
                            </a:lnTo>
                            <a:lnTo>
                              <a:pt x="900" y="192"/>
                            </a:lnTo>
                            <a:lnTo>
                              <a:pt x="900" y="190"/>
                            </a:lnTo>
                            <a:lnTo>
                              <a:pt x="900" y="189"/>
                            </a:lnTo>
                            <a:lnTo>
                              <a:pt x="900" y="186"/>
                            </a:lnTo>
                            <a:lnTo>
                              <a:pt x="900" y="184"/>
                            </a:lnTo>
                            <a:lnTo>
                              <a:pt x="898" y="167"/>
                            </a:lnTo>
                            <a:lnTo>
                              <a:pt x="893" y="151"/>
                            </a:lnTo>
                            <a:lnTo>
                              <a:pt x="884" y="135"/>
                            </a:lnTo>
                            <a:lnTo>
                              <a:pt x="871" y="120"/>
                            </a:lnTo>
                            <a:lnTo>
                              <a:pt x="856" y="105"/>
                            </a:lnTo>
                            <a:lnTo>
                              <a:pt x="838" y="91"/>
                            </a:lnTo>
                            <a:lnTo>
                              <a:pt x="816" y="77"/>
                            </a:lnTo>
                            <a:lnTo>
                              <a:pt x="793" y="64"/>
                            </a:lnTo>
                            <a:lnTo>
                              <a:pt x="767" y="53"/>
                            </a:lnTo>
                            <a:lnTo>
                              <a:pt x="738" y="43"/>
                            </a:lnTo>
                            <a:lnTo>
                              <a:pt x="707" y="32"/>
                            </a:lnTo>
                            <a:lnTo>
                              <a:pt x="673" y="24"/>
                            </a:lnTo>
                            <a:lnTo>
                              <a:pt x="639" y="17"/>
                            </a:lnTo>
                            <a:lnTo>
                              <a:pt x="603" y="10"/>
                            </a:lnTo>
                            <a:lnTo>
                              <a:pt x="565" y="6"/>
                            </a:lnTo>
                            <a:lnTo>
                              <a:pt x="526"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62" name="Freeform 20"/>
                      <p:cNvSpPr>
                        <a:spLocks/>
                      </p:cNvSpPr>
                      <p:nvPr/>
                    </p:nvSpPr>
                    <p:spPr bwMode="auto">
                      <a:xfrm>
                        <a:off x="-1674542" y="3777471"/>
                        <a:ext cx="714375" cy="212621"/>
                      </a:xfrm>
                      <a:custGeom>
                        <a:avLst/>
                        <a:gdLst>
                          <a:gd name="T0" fmla="*/ 898 w 901"/>
                          <a:gd name="T1" fmla="*/ 16 h 522"/>
                          <a:gd name="T2" fmla="*/ 889 w 901"/>
                          <a:gd name="T3" fmla="*/ 38 h 522"/>
                          <a:gd name="T4" fmla="*/ 867 w 901"/>
                          <a:gd name="T5" fmla="*/ 65 h 522"/>
                          <a:gd name="T6" fmla="*/ 836 w 901"/>
                          <a:gd name="T7" fmla="*/ 92 h 522"/>
                          <a:gd name="T8" fmla="*/ 794 w 901"/>
                          <a:gd name="T9" fmla="*/ 115 h 522"/>
                          <a:gd name="T10" fmla="*/ 746 w 901"/>
                          <a:gd name="T11" fmla="*/ 134 h 522"/>
                          <a:gd name="T12" fmla="*/ 691 w 901"/>
                          <a:gd name="T13" fmla="*/ 152 h 522"/>
                          <a:gd name="T14" fmla="*/ 633 w 901"/>
                          <a:gd name="T15" fmla="*/ 164 h 522"/>
                          <a:gd name="T16" fmla="*/ 570 w 901"/>
                          <a:gd name="T17" fmla="*/ 174 h 522"/>
                          <a:gd name="T18" fmla="*/ 517 w 901"/>
                          <a:gd name="T19" fmla="*/ 178 h 522"/>
                          <a:gd name="T20" fmla="*/ 490 w 901"/>
                          <a:gd name="T21" fmla="*/ 179 h 522"/>
                          <a:gd name="T22" fmla="*/ 464 w 901"/>
                          <a:gd name="T23" fmla="*/ 181 h 522"/>
                          <a:gd name="T24" fmla="*/ 417 w 901"/>
                          <a:gd name="T25" fmla="*/ 179 h 522"/>
                          <a:gd name="T26" fmla="*/ 363 w 901"/>
                          <a:gd name="T27" fmla="*/ 176 h 522"/>
                          <a:gd name="T28" fmla="*/ 313 w 901"/>
                          <a:gd name="T29" fmla="*/ 170 h 522"/>
                          <a:gd name="T30" fmla="*/ 273 w 901"/>
                          <a:gd name="T31" fmla="*/ 164 h 522"/>
                          <a:gd name="T32" fmla="*/ 237 w 901"/>
                          <a:gd name="T33" fmla="*/ 156 h 522"/>
                          <a:gd name="T34" fmla="*/ 205 w 901"/>
                          <a:gd name="T35" fmla="*/ 148 h 522"/>
                          <a:gd name="T36" fmla="*/ 180 w 901"/>
                          <a:gd name="T37" fmla="*/ 141 h 522"/>
                          <a:gd name="T38" fmla="*/ 156 w 901"/>
                          <a:gd name="T39" fmla="*/ 133 h 522"/>
                          <a:gd name="T40" fmla="*/ 96 w 901"/>
                          <a:gd name="T41" fmla="*/ 107 h 522"/>
                          <a:gd name="T42" fmla="*/ 36 w 901"/>
                          <a:gd name="T43" fmla="*/ 65 h 522"/>
                          <a:gd name="T44" fmla="*/ 5 w 901"/>
                          <a:gd name="T45" fmla="*/ 19 h 522"/>
                          <a:gd name="T46" fmla="*/ 0 w 901"/>
                          <a:gd name="T47" fmla="*/ 326 h 522"/>
                          <a:gd name="T48" fmla="*/ 15 w 901"/>
                          <a:gd name="T49" fmla="*/ 381 h 522"/>
                          <a:gd name="T50" fmla="*/ 36 w 901"/>
                          <a:gd name="T51" fmla="*/ 405 h 522"/>
                          <a:gd name="T52" fmla="*/ 61 w 901"/>
                          <a:gd name="T53" fmla="*/ 429 h 522"/>
                          <a:gd name="T54" fmla="*/ 97 w 901"/>
                          <a:gd name="T55" fmla="*/ 456 h 522"/>
                          <a:gd name="T56" fmla="*/ 144 w 901"/>
                          <a:gd name="T57" fmla="*/ 479 h 522"/>
                          <a:gd name="T58" fmla="*/ 197 w 901"/>
                          <a:gd name="T59" fmla="*/ 495 h 522"/>
                          <a:gd name="T60" fmla="*/ 241 w 901"/>
                          <a:gd name="T61" fmla="*/ 505 h 522"/>
                          <a:gd name="T62" fmla="*/ 293 w 901"/>
                          <a:gd name="T63" fmla="*/ 512 h 522"/>
                          <a:gd name="T64" fmla="*/ 344 w 901"/>
                          <a:gd name="T65" fmla="*/ 518 h 522"/>
                          <a:gd name="T66" fmla="*/ 394 w 901"/>
                          <a:gd name="T67" fmla="*/ 520 h 522"/>
                          <a:gd name="T68" fmla="*/ 451 w 901"/>
                          <a:gd name="T69" fmla="*/ 522 h 522"/>
                          <a:gd name="T70" fmla="*/ 480 w 901"/>
                          <a:gd name="T71" fmla="*/ 522 h 522"/>
                          <a:gd name="T72" fmla="*/ 507 w 901"/>
                          <a:gd name="T73" fmla="*/ 521 h 522"/>
                          <a:gd name="T74" fmla="*/ 553 w 901"/>
                          <a:gd name="T75" fmla="*/ 518 h 522"/>
                          <a:gd name="T76" fmla="*/ 631 w 901"/>
                          <a:gd name="T77" fmla="*/ 508 h 522"/>
                          <a:gd name="T78" fmla="*/ 696 w 901"/>
                          <a:gd name="T79" fmla="*/ 493 h 522"/>
                          <a:gd name="T80" fmla="*/ 752 w 901"/>
                          <a:gd name="T81" fmla="*/ 474 h 522"/>
                          <a:gd name="T82" fmla="*/ 799 w 901"/>
                          <a:gd name="T83" fmla="*/ 453 h 522"/>
                          <a:gd name="T84" fmla="*/ 836 w 901"/>
                          <a:gd name="T85" fmla="*/ 433 h 522"/>
                          <a:gd name="T86" fmla="*/ 876 w 901"/>
                          <a:gd name="T87" fmla="*/ 405 h 522"/>
                          <a:gd name="T88" fmla="*/ 898 w 901"/>
                          <a:gd name="T89" fmla="*/ 387 h 522"/>
                          <a:gd name="T90" fmla="*/ 901 w 901"/>
                          <a:gd name="T91" fmla="*/ 0 h 522"/>
                          <a:gd name="T92" fmla="*/ 900 w 901"/>
                          <a:gd name="T93" fmla="*/ 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1" h="522">
                            <a:moveTo>
                              <a:pt x="900" y="3"/>
                            </a:moveTo>
                            <a:lnTo>
                              <a:pt x="899" y="10"/>
                            </a:lnTo>
                            <a:lnTo>
                              <a:pt x="898" y="16"/>
                            </a:lnTo>
                            <a:lnTo>
                              <a:pt x="896" y="23"/>
                            </a:lnTo>
                            <a:lnTo>
                              <a:pt x="893" y="29"/>
                            </a:lnTo>
                            <a:lnTo>
                              <a:pt x="889" y="38"/>
                            </a:lnTo>
                            <a:lnTo>
                              <a:pt x="882" y="48"/>
                            </a:lnTo>
                            <a:lnTo>
                              <a:pt x="875" y="57"/>
                            </a:lnTo>
                            <a:lnTo>
                              <a:pt x="867" y="65"/>
                            </a:lnTo>
                            <a:lnTo>
                              <a:pt x="858" y="75"/>
                            </a:lnTo>
                            <a:lnTo>
                              <a:pt x="847" y="84"/>
                            </a:lnTo>
                            <a:lnTo>
                              <a:pt x="836" y="92"/>
                            </a:lnTo>
                            <a:lnTo>
                              <a:pt x="823" y="100"/>
                            </a:lnTo>
                            <a:lnTo>
                              <a:pt x="809" y="107"/>
                            </a:lnTo>
                            <a:lnTo>
                              <a:pt x="794" y="115"/>
                            </a:lnTo>
                            <a:lnTo>
                              <a:pt x="779" y="122"/>
                            </a:lnTo>
                            <a:lnTo>
                              <a:pt x="763" y="129"/>
                            </a:lnTo>
                            <a:lnTo>
                              <a:pt x="746" y="134"/>
                            </a:lnTo>
                            <a:lnTo>
                              <a:pt x="729" y="141"/>
                            </a:lnTo>
                            <a:lnTo>
                              <a:pt x="710" y="147"/>
                            </a:lnTo>
                            <a:lnTo>
                              <a:pt x="691" y="152"/>
                            </a:lnTo>
                            <a:lnTo>
                              <a:pt x="672" y="156"/>
                            </a:lnTo>
                            <a:lnTo>
                              <a:pt x="653" y="161"/>
                            </a:lnTo>
                            <a:lnTo>
                              <a:pt x="633" y="164"/>
                            </a:lnTo>
                            <a:lnTo>
                              <a:pt x="612" y="168"/>
                            </a:lnTo>
                            <a:lnTo>
                              <a:pt x="591" y="171"/>
                            </a:lnTo>
                            <a:lnTo>
                              <a:pt x="570" y="174"/>
                            </a:lnTo>
                            <a:lnTo>
                              <a:pt x="548" y="176"/>
                            </a:lnTo>
                            <a:lnTo>
                              <a:pt x="526" y="178"/>
                            </a:lnTo>
                            <a:lnTo>
                              <a:pt x="517" y="178"/>
                            </a:lnTo>
                            <a:lnTo>
                              <a:pt x="508" y="179"/>
                            </a:lnTo>
                            <a:lnTo>
                              <a:pt x="499" y="179"/>
                            </a:lnTo>
                            <a:lnTo>
                              <a:pt x="490" y="179"/>
                            </a:lnTo>
                            <a:lnTo>
                              <a:pt x="482" y="181"/>
                            </a:lnTo>
                            <a:lnTo>
                              <a:pt x="473" y="181"/>
                            </a:lnTo>
                            <a:lnTo>
                              <a:pt x="464" y="181"/>
                            </a:lnTo>
                            <a:lnTo>
                              <a:pt x="454" y="181"/>
                            </a:lnTo>
                            <a:lnTo>
                              <a:pt x="436" y="181"/>
                            </a:lnTo>
                            <a:lnTo>
                              <a:pt x="417" y="179"/>
                            </a:lnTo>
                            <a:lnTo>
                              <a:pt x="399" y="179"/>
                            </a:lnTo>
                            <a:lnTo>
                              <a:pt x="382" y="178"/>
                            </a:lnTo>
                            <a:lnTo>
                              <a:pt x="363" y="176"/>
                            </a:lnTo>
                            <a:lnTo>
                              <a:pt x="346" y="175"/>
                            </a:lnTo>
                            <a:lnTo>
                              <a:pt x="329" y="172"/>
                            </a:lnTo>
                            <a:lnTo>
                              <a:pt x="313" y="170"/>
                            </a:lnTo>
                            <a:lnTo>
                              <a:pt x="299" y="168"/>
                            </a:lnTo>
                            <a:lnTo>
                              <a:pt x="286" y="167"/>
                            </a:lnTo>
                            <a:lnTo>
                              <a:pt x="273" y="164"/>
                            </a:lnTo>
                            <a:lnTo>
                              <a:pt x="261" y="162"/>
                            </a:lnTo>
                            <a:lnTo>
                              <a:pt x="248" y="159"/>
                            </a:lnTo>
                            <a:lnTo>
                              <a:pt x="237" y="156"/>
                            </a:lnTo>
                            <a:lnTo>
                              <a:pt x="225" y="154"/>
                            </a:lnTo>
                            <a:lnTo>
                              <a:pt x="214" y="151"/>
                            </a:lnTo>
                            <a:lnTo>
                              <a:pt x="205" y="148"/>
                            </a:lnTo>
                            <a:lnTo>
                              <a:pt x="196" y="146"/>
                            </a:lnTo>
                            <a:lnTo>
                              <a:pt x="188" y="144"/>
                            </a:lnTo>
                            <a:lnTo>
                              <a:pt x="180" y="141"/>
                            </a:lnTo>
                            <a:lnTo>
                              <a:pt x="172" y="138"/>
                            </a:lnTo>
                            <a:lnTo>
                              <a:pt x="164" y="136"/>
                            </a:lnTo>
                            <a:lnTo>
                              <a:pt x="156" y="133"/>
                            </a:lnTo>
                            <a:lnTo>
                              <a:pt x="148" y="130"/>
                            </a:lnTo>
                            <a:lnTo>
                              <a:pt x="121" y="118"/>
                            </a:lnTo>
                            <a:lnTo>
                              <a:pt x="96" y="107"/>
                            </a:lnTo>
                            <a:lnTo>
                              <a:pt x="73" y="94"/>
                            </a:lnTo>
                            <a:lnTo>
                              <a:pt x="53" y="80"/>
                            </a:lnTo>
                            <a:lnTo>
                              <a:pt x="36" y="65"/>
                            </a:lnTo>
                            <a:lnTo>
                              <a:pt x="22" y="52"/>
                            </a:lnTo>
                            <a:lnTo>
                              <a:pt x="12" y="35"/>
                            </a:lnTo>
                            <a:lnTo>
                              <a:pt x="5" y="19"/>
                            </a:lnTo>
                            <a:lnTo>
                              <a:pt x="3" y="119"/>
                            </a:lnTo>
                            <a:lnTo>
                              <a:pt x="1" y="232"/>
                            </a:lnTo>
                            <a:lnTo>
                              <a:pt x="0" y="326"/>
                            </a:lnTo>
                            <a:lnTo>
                              <a:pt x="0" y="365"/>
                            </a:lnTo>
                            <a:lnTo>
                              <a:pt x="7" y="373"/>
                            </a:lnTo>
                            <a:lnTo>
                              <a:pt x="15" y="381"/>
                            </a:lnTo>
                            <a:lnTo>
                              <a:pt x="22" y="389"/>
                            </a:lnTo>
                            <a:lnTo>
                              <a:pt x="29" y="397"/>
                            </a:lnTo>
                            <a:lnTo>
                              <a:pt x="36" y="405"/>
                            </a:lnTo>
                            <a:lnTo>
                              <a:pt x="44" y="413"/>
                            </a:lnTo>
                            <a:lnTo>
                              <a:pt x="52" y="421"/>
                            </a:lnTo>
                            <a:lnTo>
                              <a:pt x="61" y="429"/>
                            </a:lnTo>
                            <a:lnTo>
                              <a:pt x="72" y="438"/>
                            </a:lnTo>
                            <a:lnTo>
                              <a:pt x="84" y="446"/>
                            </a:lnTo>
                            <a:lnTo>
                              <a:pt x="97" y="456"/>
                            </a:lnTo>
                            <a:lnTo>
                              <a:pt x="111" y="464"/>
                            </a:lnTo>
                            <a:lnTo>
                              <a:pt x="127" y="471"/>
                            </a:lnTo>
                            <a:lnTo>
                              <a:pt x="144" y="479"/>
                            </a:lnTo>
                            <a:lnTo>
                              <a:pt x="163" y="486"/>
                            </a:lnTo>
                            <a:lnTo>
                              <a:pt x="184" y="491"/>
                            </a:lnTo>
                            <a:lnTo>
                              <a:pt x="197" y="495"/>
                            </a:lnTo>
                            <a:lnTo>
                              <a:pt x="211" y="498"/>
                            </a:lnTo>
                            <a:lnTo>
                              <a:pt x="225" y="502"/>
                            </a:lnTo>
                            <a:lnTo>
                              <a:pt x="241" y="505"/>
                            </a:lnTo>
                            <a:lnTo>
                              <a:pt x="257" y="508"/>
                            </a:lnTo>
                            <a:lnTo>
                              <a:pt x="275" y="510"/>
                            </a:lnTo>
                            <a:lnTo>
                              <a:pt x="293" y="512"/>
                            </a:lnTo>
                            <a:lnTo>
                              <a:pt x="313" y="514"/>
                            </a:lnTo>
                            <a:lnTo>
                              <a:pt x="328" y="516"/>
                            </a:lnTo>
                            <a:lnTo>
                              <a:pt x="344" y="518"/>
                            </a:lnTo>
                            <a:lnTo>
                              <a:pt x="360" y="519"/>
                            </a:lnTo>
                            <a:lnTo>
                              <a:pt x="377" y="520"/>
                            </a:lnTo>
                            <a:lnTo>
                              <a:pt x="394" y="520"/>
                            </a:lnTo>
                            <a:lnTo>
                              <a:pt x="413" y="521"/>
                            </a:lnTo>
                            <a:lnTo>
                              <a:pt x="431" y="522"/>
                            </a:lnTo>
                            <a:lnTo>
                              <a:pt x="451" y="522"/>
                            </a:lnTo>
                            <a:lnTo>
                              <a:pt x="461" y="522"/>
                            </a:lnTo>
                            <a:lnTo>
                              <a:pt x="470" y="522"/>
                            </a:lnTo>
                            <a:lnTo>
                              <a:pt x="480" y="522"/>
                            </a:lnTo>
                            <a:lnTo>
                              <a:pt x="489" y="521"/>
                            </a:lnTo>
                            <a:lnTo>
                              <a:pt x="498" y="521"/>
                            </a:lnTo>
                            <a:lnTo>
                              <a:pt x="507" y="521"/>
                            </a:lnTo>
                            <a:lnTo>
                              <a:pt x="517" y="520"/>
                            </a:lnTo>
                            <a:lnTo>
                              <a:pt x="526" y="520"/>
                            </a:lnTo>
                            <a:lnTo>
                              <a:pt x="553" y="518"/>
                            </a:lnTo>
                            <a:lnTo>
                              <a:pt x="580" y="516"/>
                            </a:lnTo>
                            <a:lnTo>
                              <a:pt x="605" y="512"/>
                            </a:lnTo>
                            <a:lnTo>
                              <a:pt x="631" y="508"/>
                            </a:lnTo>
                            <a:lnTo>
                              <a:pt x="654" y="503"/>
                            </a:lnTo>
                            <a:lnTo>
                              <a:pt x="676" y="498"/>
                            </a:lnTo>
                            <a:lnTo>
                              <a:pt x="696" y="493"/>
                            </a:lnTo>
                            <a:lnTo>
                              <a:pt x="716" y="487"/>
                            </a:lnTo>
                            <a:lnTo>
                              <a:pt x="734" y="480"/>
                            </a:lnTo>
                            <a:lnTo>
                              <a:pt x="752" y="474"/>
                            </a:lnTo>
                            <a:lnTo>
                              <a:pt x="769" y="467"/>
                            </a:lnTo>
                            <a:lnTo>
                              <a:pt x="784" y="460"/>
                            </a:lnTo>
                            <a:lnTo>
                              <a:pt x="799" y="453"/>
                            </a:lnTo>
                            <a:lnTo>
                              <a:pt x="812" y="446"/>
                            </a:lnTo>
                            <a:lnTo>
                              <a:pt x="824" y="440"/>
                            </a:lnTo>
                            <a:lnTo>
                              <a:pt x="836" y="433"/>
                            </a:lnTo>
                            <a:lnTo>
                              <a:pt x="852" y="423"/>
                            </a:lnTo>
                            <a:lnTo>
                              <a:pt x="865" y="413"/>
                            </a:lnTo>
                            <a:lnTo>
                              <a:pt x="876" y="405"/>
                            </a:lnTo>
                            <a:lnTo>
                              <a:pt x="885" y="397"/>
                            </a:lnTo>
                            <a:lnTo>
                              <a:pt x="892" y="391"/>
                            </a:lnTo>
                            <a:lnTo>
                              <a:pt x="898" y="387"/>
                            </a:lnTo>
                            <a:lnTo>
                              <a:pt x="900" y="383"/>
                            </a:lnTo>
                            <a:lnTo>
                              <a:pt x="901" y="382"/>
                            </a:lnTo>
                            <a:lnTo>
                              <a:pt x="901" y="0"/>
                            </a:lnTo>
                            <a:lnTo>
                              <a:pt x="901" y="1"/>
                            </a:lnTo>
                            <a:lnTo>
                              <a:pt x="901" y="1"/>
                            </a:lnTo>
                            <a:lnTo>
                              <a:pt x="900" y="2"/>
                            </a:lnTo>
                            <a:lnTo>
                              <a:pt x="900" y="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grpSp>
              </p:grpSp>
              <p:sp>
                <p:nvSpPr>
                  <p:cNvPr id="53" name="Rounded Rectangle 1062"/>
                  <p:cNvSpPr>
                    <a:spLocks noChangeAspect="1"/>
                  </p:cNvSpPr>
                  <p:nvPr/>
                </p:nvSpPr>
                <p:spPr bwMode="auto">
                  <a:xfrm rot="20449155">
                    <a:off x="5725673" y="4406259"/>
                    <a:ext cx="36066" cy="15142"/>
                  </a:xfrm>
                  <a:custGeom>
                    <a:avLst/>
                    <a:gdLst/>
                    <a:ahLst/>
                    <a:cxnLst/>
                    <a:rect l="l" t="t" r="r" b="b"/>
                    <a:pathLst>
                      <a:path w="1585608" h="665682">
                        <a:moveTo>
                          <a:pt x="887162" y="0"/>
                        </a:moveTo>
                        <a:lnTo>
                          <a:pt x="1252767" y="0"/>
                        </a:lnTo>
                        <a:cubicBezTo>
                          <a:pt x="1436590" y="0"/>
                          <a:pt x="1585608" y="149018"/>
                          <a:pt x="1585608" y="332841"/>
                        </a:cubicBezTo>
                        <a:cubicBezTo>
                          <a:pt x="1585608" y="516664"/>
                          <a:pt x="1436590" y="665682"/>
                          <a:pt x="1252767" y="665682"/>
                        </a:cubicBezTo>
                        <a:lnTo>
                          <a:pt x="887450" y="665682"/>
                        </a:lnTo>
                        <a:cubicBezTo>
                          <a:pt x="939734" y="567757"/>
                          <a:pt x="968633" y="443760"/>
                          <a:pt x="965152" y="311708"/>
                        </a:cubicBezTo>
                        <a:cubicBezTo>
                          <a:pt x="962053" y="194155"/>
                          <a:pt x="933822" y="86431"/>
                          <a:pt x="887162" y="0"/>
                        </a:cubicBezTo>
                        <a:close/>
                        <a:moveTo>
                          <a:pt x="332841" y="0"/>
                        </a:moveTo>
                        <a:lnTo>
                          <a:pt x="676061" y="0"/>
                        </a:lnTo>
                        <a:cubicBezTo>
                          <a:pt x="740847" y="57478"/>
                          <a:pt x="785657" y="179207"/>
                          <a:pt x="787930" y="321723"/>
                        </a:cubicBezTo>
                        <a:cubicBezTo>
                          <a:pt x="790301" y="470408"/>
                          <a:pt x="745465" y="604077"/>
                          <a:pt x="676173" y="665682"/>
                        </a:cubicBezTo>
                        <a:lnTo>
                          <a:pt x="332841" y="665682"/>
                        </a:lnTo>
                        <a:cubicBezTo>
                          <a:pt x="149018" y="665682"/>
                          <a:pt x="0" y="516664"/>
                          <a:pt x="0" y="332841"/>
                        </a:cubicBezTo>
                        <a:cubicBezTo>
                          <a:pt x="0" y="149018"/>
                          <a:pt x="149018" y="0"/>
                          <a:pt x="3328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54" name="Rounded Rectangle 1062"/>
                  <p:cNvSpPr>
                    <a:spLocks noChangeAspect="1"/>
                  </p:cNvSpPr>
                  <p:nvPr/>
                </p:nvSpPr>
                <p:spPr bwMode="auto">
                  <a:xfrm rot="376318">
                    <a:off x="5730376" y="4429574"/>
                    <a:ext cx="36066" cy="15142"/>
                  </a:xfrm>
                  <a:custGeom>
                    <a:avLst/>
                    <a:gdLst/>
                    <a:ahLst/>
                    <a:cxnLst/>
                    <a:rect l="l" t="t" r="r" b="b"/>
                    <a:pathLst>
                      <a:path w="1585608" h="665682">
                        <a:moveTo>
                          <a:pt x="887162" y="0"/>
                        </a:moveTo>
                        <a:lnTo>
                          <a:pt x="1252767" y="0"/>
                        </a:lnTo>
                        <a:cubicBezTo>
                          <a:pt x="1436590" y="0"/>
                          <a:pt x="1585608" y="149018"/>
                          <a:pt x="1585608" y="332841"/>
                        </a:cubicBezTo>
                        <a:cubicBezTo>
                          <a:pt x="1585608" y="516664"/>
                          <a:pt x="1436590" y="665682"/>
                          <a:pt x="1252767" y="665682"/>
                        </a:cubicBezTo>
                        <a:lnTo>
                          <a:pt x="887450" y="665682"/>
                        </a:lnTo>
                        <a:cubicBezTo>
                          <a:pt x="939734" y="567757"/>
                          <a:pt x="968633" y="443760"/>
                          <a:pt x="965152" y="311708"/>
                        </a:cubicBezTo>
                        <a:cubicBezTo>
                          <a:pt x="962053" y="194155"/>
                          <a:pt x="933822" y="86431"/>
                          <a:pt x="887162" y="0"/>
                        </a:cubicBezTo>
                        <a:close/>
                        <a:moveTo>
                          <a:pt x="332841" y="0"/>
                        </a:moveTo>
                        <a:lnTo>
                          <a:pt x="676061" y="0"/>
                        </a:lnTo>
                        <a:cubicBezTo>
                          <a:pt x="740847" y="57478"/>
                          <a:pt x="785657" y="179207"/>
                          <a:pt x="787930" y="321723"/>
                        </a:cubicBezTo>
                        <a:cubicBezTo>
                          <a:pt x="790301" y="470408"/>
                          <a:pt x="745465" y="604077"/>
                          <a:pt x="676173" y="665682"/>
                        </a:cubicBezTo>
                        <a:lnTo>
                          <a:pt x="332841" y="665682"/>
                        </a:lnTo>
                        <a:cubicBezTo>
                          <a:pt x="149018" y="665682"/>
                          <a:pt x="0" y="516664"/>
                          <a:pt x="0" y="332841"/>
                        </a:cubicBezTo>
                        <a:cubicBezTo>
                          <a:pt x="0" y="149018"/>
                          <a:pt x="149018" y="0"/>
                          <a:pt x="3328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55" name="Rounded Rectangle 1062"/>
                  <p:cNvSpPr>
                    <a:spLocks noChangeAspect="1"/>
                  </p:cNvSpPr>
                  <p:nvPr/>
                </p:nvSpPr>
                <p:spPr bwMode="auto">
                  <a:xfrm rot="376318">
                    <a:off x="5732056" y="4382485"/>
                    <a:ext cx="36066" cy="15142"/>
                  </a:xfrm>
                  <a:custGeom>
                    <a:avLst/>
                    <a:gdLst/>
                    <a:ahLst/>
                    <a:cxnLst/>
                    <a:rect l="l" t="t" r="r" b="b"/>
                    <a:pathLst>
                      <a:path w="1585608" h="665682">
                        <a:moveTo>
                          <a:pt x="887162" y="0"/>
                        </a:moveTo>
                        <a:lnTo>
                          <a:pt x="1252767" y="0"/>
                        </a:lnTo>
                        <a:cubicBezTo>
                          <a:pt x="1436590" y="0"/>
                          <a:pt x="1585608" y="149018"/>
                          <a:pt x="1585608" y="332841"/>
                        </a:cubicBezTo>
                        <a:cubicBezTo>
                          <a:pt x="1585608" y="516664"/>
                          <a:pt x="1436590" y="665682"/>
                          <a:pt x="1252767" y="665682"/>
                        </a:cubicBezTo>
                        <a:lnTo>
                          <a:pt x="887450" y="665682"/>
                        </a:lnTo>
                        <a:cubicBezTo>
                          <a:pt x="939734" y="567757"/>
                          <a:pt x="968633" y="443760"/>
                          <a:pt x="965152" y="311708"/>
                        </a:cubicBezTo>
                        <a:cubicBezTo>
                          <a:pt x="962053" y="194155"/>
                          <a:pt x="933822" y="86431"/>
                          <a:pt x="887162" y="0"/>
                        </a:cubicBezTo>
                        <a:close/>
                        <a:moveTo>
                          <a:pt x="332841" y="0"/>
                        </a:moveTo>
                        <a:lnTo>
                          <a:pt x="676061" y="0"/>
                        </a:lnTo>
                        <a:cubicBezTo>
                          <a:pt x="740847" y="57478"/>
                          <a:pt x="785657" y="179207"/>
                          <a:pt x="787930" y="321723"/>
                        </a:cubicBezTo>
                        <a:cubicBezTo>
                          <a:pt x="790301" y="470408"/>
                          <a:pt x="745465" y="604077"/>
                          <a:pt x="676173" y="665682"/>
                        </a:cubicBezTo>
                        <a:lnTo>
                          <a:pt x="332841" y="665682"/>
                        </a:lnTo>
                        <a:cubicBezTo>
                          <a:pt x="149018" y="665682"/>
                          <a:pt x="0" y="516664"/>
                          <a:pt x="0" y="332841"/>
                        </a:cubicBezTo>
                        <a:cubicBezTo>
                          <a:pt x="0" y="149018"/>
                          <a:pt x="149018" y="0"/>
                          <a:pt x="3328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56" name="Rounded Rectangle 1062"/>
                  <p:cNvSpPr>
                    <a:spLocks noChangeAspect="1"/>
                  </p:cNvSpPr>
                  <p:nvPr/>
                </p:nvSpPr>
                <p:spPr bwMode="auto">
                  <a:xfrm rot="13398672">
                    <a:off x="5696107" y="4384259"/>
                    <a:ext cx="36066" cy="15142"/>
                  </a:xfrm>
                  <a:custGeom>
                    <a:avLst/>
                    <a:gdLst/>
                    <a:ahLst/>
                    <a:cxnLst/>
                    <a:rect l="l" t="t" r="r" b="b"/>
                    <a:pathLst>
                      <a:path w="1585608" h="665682">
                        <a:moveTo>
                          <a:pt x="887162" y="0"/>
                        </a:moveTo>
                        <a:lnTo>
                          <a:pt x="1252767" y="0"/>
                        </a:lnTo>
                        <a:cubicBezTo>
                          <a:pt x="1436590" y="0"/>
                          <a:pt x="1585608" y="149018"/>
                          <a:pt x="1585608" y="332841"/>
                        </a:cubicBezTo>
                        <a:cubicBezTo>
                          <a:pt x="1585608" y="516664"/>
                          <a:pt x="1436590" y="665682"/>
                          <a:pt x="1252767" y="665682"/>
                        </a:cubicBezTo>
                        <a:lnTo>
                          <a:pt x="887450" y="665682"/>
                        </a:lnTo>
                        <a:cubicBezTo>
                          <a:pt x="939734" y="567757"/>
                          <a:pt x="968633" y="443760"/>
                          <a:pt x="965152" y="311708"/>
                        </a:cubicBezTo>
                        <a:cubicBezTo>
                          <a:pt x="962053" y="194155"/>
                          <a:pt x="933822" y="86431"/>
                          <a:pt x="887162" y="0"/>
                        </a:cubicBezTo>
                        <a:close/>
                        <a:moveTo>
                          <a:pt x="332841" y="0"/>
                        </a:moveTo>
                        <a:lnTo>
                          <a:pt x="676061" y="0"/>
                        </a:lnTo>
                        <a:cubicBezTo>
                          <a:pt x="740847" y="57478"/>
                          <a:pt x="785657" y="179207"/>
                          <a:pt x="787930" y="321723"/>
                        </a:cubicBezTo>
                        <a:cubicBezTo>
                          <a:pt x="790301" y="470408"/>
                          <a:pt x="745465" y="604077"/>
                          <a:pt x="676173" y="665682"/>
                        </a:cubicBezTo>
                        <a:lnTo>
                          <a:pt x="332841" y="665682"/>
                        </a:lnTo>
                        <a:cubicBezTo>
                          <a:pt x="149018" y="665682"/>
                          <a:pt x="0" y="516664"/>
                          <a:pt x="0" y="332841"/>
                        </a:cubicBezTo>
                        <a:cubicBezTo>
                          <a:pt x="0" y="149018"/>
                          <a:pt x="149018" y="0"/>
                          <a:pt x="3328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57" name="Rounded Rectangle 1062"/>
                  <p:cNvSpPr>
                    <a:spLocks noChangeAspect="1"/>
                  </p:cNvSpPr>
                  <p:nvPr/>
                </p:nvSpPr>
                <p:spPr bwMode="auto">
                  <a:xfrm rot="16372217">
                    <a:off x="5694625" y="4419090"/>
                    <a:ext cx="36066" cy="15142"/>
                  </a:xfrm>
                  <a:custGeom>
                    <a:avLst/>
                    <a:gdLst/>
                    <a:ahLst/>
                    <a:cxnLst/>
                    <a:rect l="l" t="t" r="r" b="b"/>
                    <a:pathLst>
                      <a:path w="1585608" h="665682">
                        <a:moveTo>
                          <a:pt x="887162" y="0"/>
                        </a:moveTo>
                        <a:lnTo>
                          <a:pt x="1252767" y="0"/>
                        </a:lnTo>
                        <a:cubicBezTo>
                          <a:pt x="1436590" y="0"/>
                          <a:pt x="1585608" y="149018"/>
                          <a:pt x="1585608" y="332841"/>
                        </a:cubicBezTo>
                        <a:cubicBezTo>
                          <a:pt x="1585608" y="516664"/>
                          <a:pt x="1436590" y="665682"/>
                          <a:pt x="1252767" y="665682"/>
                        </a:cubicBezTo>
                        <a:lnTo>
                          <a:pt x="887450" y="665682"/>
                        </a:lnTo>
                        <a:cubicBezTo>
                          <a:pt x="939734" y="567757"/>
                          <a:pt x="968633" y="443760"/>
                          <a:pt x="965152" y="311708"/>
                        </a:cubicBezTo>
                        <a:cubicBezTo>
                          <a:pt x="962053" y="194155"/>
                          <a:pt x="933822" y="86431"/>
                          <a:pt x="887162" y="0"/>
                        </a:cubicBezTo>
                        <a:close/>
                        <a:moveTo>
                          <a:pt x="332841" y="0"/>
                        </a:moveTo>
                        <a:lnTo>
                          <a:pt x="676061" y="0"/>
                        </a:lnTo>
                        <a:cubicBezTo>
                          <a:pt x="740847" y="57478"/>
                          <a:pt x="785657" y="179207"/>
                          <a:pt x="787930" y="321723"/>
                        </a:cubicBezTo>
                        <a:cubicBezTo>
                          <a:pt x="790301" y="470408"/>
                          <a:pt x="745465" y="604077"/>
                          <a:pt x="676173" y="665682"/>
                        </a:cubicBezTo>
                        <a:lnTo>
                          <a:pt x="332841" y="665682"/>
                        </a:lnTo>
                        <a:cubicBezTo>
                          <a:pt x="149018" y="665682"/>
                          <a:pt x="0" y="516664"/>
                          <a:pt x="0" y="332841"/>
                        </a:cubicBezTo>
                        <a:cubicBezTo>
                          <a:pt x="0" y="149018"/>
                          <a:pt x="149018" y="0"/>
                          <a:pt x="3328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58" name="Rounded Rectangle 1062"/>
                  <p:cNvSpPr>
                    <a:spLocks noChangeAspect="1"/>
                  </p:cNvSpPr>
                  <p:nvPr/>
                </p:nvSpPr>
                <p:spPr bwMode="auto">
                  <a:xfrm rot="20700000">
                    <a:off x="5721152" y="4363546"/>
                    <a:ext cx="36066" cy="15142"/>
                  </a:xfrm>
                  <a:custGeom>
                    <a:avLst/>
                    <a:gdLst/>
                    <a:ahLst/>
                    <a:cxnLst/>
                    <a:rect l="l" t="t" r="r" b="b"/>
                    <a:pathLst>
                      <a:path w="1585608" h="665682">
                        <a:moveTo>
                          <a:pt x="887162" y="0"/>
                        </a:moveTo>
                        <a:lnTo>
                          <a:pt x="1252767" y="0"/>
                        </a:lnTo>
                        <a:cubicBezTo>
                          <a:pt x="1436590" y="0"/>
                          <a:pt x="1585608" y="149018"/>
                          <a:pt x="1585608" y="332841"/>
                        </a:cubicBezTo>
                        <a:cubicBezTo>
                          <a:pt x="1585608" y="516664"/>
                          <a:pt x="1436590" y="665682"/>
                          <a:pt x="1252767" y="665682"/>
                        </a:cubicBezTo>
                        <a:lnTo>
                          <a:pt x="887450" y="665682"/>
                        </a:lnTo>
                        <a:cubicBezTo>
                          <a:pt x="939734" y="567757"/>
                          <a:pt x="968633" y="443760"/>
                          <a:pt x="965152" y="311708"/>
                        </a:cubicBezTo>
                        <a:cubicBezTo>
                          <a:pt x="962053" y="194155"/>
                          <a:pt x="933822" y="86431"/>
                          <a:pt x="887162" y="0"/>
                        </a:cubicBezTo>
                        <a:close/>
                        <a:moveTo>
                          <a:pt x="332841" y="0"/>
                        </a:moveTo>
                        <a:lnTo>
                          <a:pt x="676061" y="0"/>
                        </a:lnTo>
                        <a:cubicBezTo>
                          <a:pt x="740847" y="57478"/>
                          <a:pt x="785657" y="179207"/>
                          <a:pt x="787930" y="321723"/>
                        </a:cubicBezTo>
                        <a:cubicBezTo>
                          <a:pt x="790301" y="470408"/>
                          <a:pt x="745465" y="604077"/>
                          <a:pt x="676173" y="665682"/>
                        </a:cubicBezTo>
                        <a:lnTo>
                          <a:pt x="332841" y="665682"/>
                        </a:lnTo>
                        <a:cubicBezTo>
                          <a:pt x="149018" y="665682"/>
                          <a:pt x="0" y="516664"/>
                          <a:pt x="0" y="332841"/>
                        </a:cubicBezTo>
                        <a:cubicBezTo>
                          <a:pt x="0" y="149018"/>
                          <a:pt x="149018" y="0"/>
                          <a:pt x="3328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57"/>
                    <a:endParaRPr lang="en-US" sz="1650" spc="-75"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grpSp>
          </p:grpSp>
        </p:grpSp>
      </p:grpSp>
      <p:grpSp>
        <p:nvGrpSpPr>
          <p:cNvPr id="78" name="Group 77"/>
          <p:cNvGrpSpPr/>
          <p:nvPr/>
        </p:nvGrpSpPr>
        <p:grpSpPr>
          <a:xfrm>
            <a:off x="63634" y="2157706"/>
            <a:ext cx="1851326" cy="1848033"/>
            <a:chOff x="267196" y="594873"/>
            <a:chExt cx="1851326" cy="1848033"/>
          </a:xfrm>
        </p:grpSpPr>
        <p:sp>
          <p:nvSpPr>
            <p:cNvPr id="79" name="Oval 78"/>
            <p:cNvSpPr/>
            <p:nvPr/>
          </p:nvSpPr>
          <p:spPr bwMode="auto">
            <a:xfrm>
              <a:off x="267196" y="594873"/>
              <a:ext cx="1851326" cy="1848033"/>
            </a:xfrm>
            <a:prstGeom prst="ellipse">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80" name="TextBox 79"/>
            <p:cNvSpPr txBox="1"/>
            <p:nvPr/>
          </p:nvSpPr>
          <p:spPr>
            <a:xfrm>
              <a:off x="1098904" y="810268"/>
              <a:ext cx="966154" cy="369332"/>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Justice and Public Safety</a:t>
              </a: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3175" y="1422670"/>
              <a:ext cx="465186" cy="466352"/>
            </a:xfrm>
            <a:prstGeom prst="rect">
              <a:avLst/>
            </a:prstGeom>
            <a:noFill/>
          </p:spPr>
        </p:pic>
        <p:sp>
          <p:nvSpPr>
            <p:cNvPr id="82" name="Freeform 7"/>
            <p:cNvSpPr>
              <a:spLocks/>
            </p:cNvSpPr>
            <p:nvPr/>
          </p:nvSpPr>
          <p:spPr bwMode="auto">
            <a:xfrm>
              <a:off x="831642" y="1385631"/>
              <a:ext cx="189808" cy="117092"/>
            </a:xfrm>
            <a:custGeom>
              <a:avLst/>
              <a:gdLst>
                <a:gd name="T0" fmla="*/ 0 w 293"/>
                <a:gd name="T1" fmla="*/ 0 h 232"/>
                <a:gd name="T2" fmla="*/ 293 w 293"/>
                <a:gd name="T3" fmla="*/ 0 h 232"/>
                <a:gd name="T4" fmla="*/ 292 w 293"/>
                <a:gd name="T5" fmla="*/ 45 h 232"/>
                <a:gd name="T6" fmla="*/ 292 w 293"/>
                <a:gd name="T7" fmla="*/ 47 h 232"/>
                <a:gd name="T8" fmla="*/ 292 w 293"/>
                <a:gd name="T9" fmla="*/ 55 h 232"/>
                <a:gd name="T10" fmla="*/ 290 w 293"/>
                <a:gd name="T11" fmla="*/ 64 h 232"/>
                <a:gd name="T12" fmla="*/ 290 w 293"/>
                <a:gd name="T13" fmla="*/ 72 h 232"/>
                <a:gd name="T14" fmla="*/ 290 w 293"/>
                <a:gd name="T15" fmla="*/ 74 h 232"/>
                <a:gd name="T16" fmla="*/ 287 w 293"/>
                <a:gd name="T17" fmla="*/ 101 h 232"/>
                <a:gd name="T18" fmla="*/ 280 w 293"/>
                <a:gd name="T19" fmla="*/ 126 h 232"/>
                <a:gd name="T20" fmla="*/ 271 w 293"/>
                <a:gd name="T21" fmla="*/ 151 h 232"/>
                <a:gd name="T22" fmla="*/ 260 w 293"/>
                <a:gd name="T23" fmla="*/ 172 h 232"/>
                <a:gd name="T24" fmla="*/ 245 w 293"/>
                <a:gd name="T25" fmla="*/ 191 h 232"/>
                <a:gd name="T26" fmla="*/ 228 w 293"/>
                <a:gd name="T27" fmla="*/ 208 h 232"/>
                <a:gd name="T28" fmla="*/ 206 w 293"/>
                <a:gd name="T29" fmla="*/ 221 h 232"/>
                <a:gd name="T30" fmla="*/ 181 w 293"/>
                <a:gd name="T31" fmla="*/ 230 h 232"/>
                <a:gd name="T32" fmla="*/ 153 w 293"/>
                <a:gd name="T33" fmla="*/ 232 h 232"/>
                <a:gd name="T34" fmla="*/ 122 w 293"/>
                <a:gd name="T35" fmla="*/ 230 h 232"/>
                <a:gd name="T36" fmla="*/ 95 w 293"/>
                <a:gd name="T37" fmla="*/ 219 h 232"/>
                <a:gd name="T38" fmla="*/ 71 w 293"/>
                <a:gd name="T39" fmla="*/ 205 h 232"/>
                <a:gd name="T40" fmla="*/ 50 w 293"/>
                <a:gd name="T41" fmla="*/ 186 h 232"/>
                <a:gd name="T42" fmla="*/ 32 w 293"/>
                <a:gd name="T43" fmla="*/ 163 h 232"/>
                <a:gd name="T44" fmla="*/ 19 w 293"/>
                <a:gd name="T45" fmla="*/ 137 h 232"/>
                <a:gd name="T46" fmla="*/ 9 w 293"/>
                <a:gd name="T47" fmla="*/ 110 h 232"/>
                <a:gd name="T48" fmla="*/ 4 w 293"/>
                <a:gd name="T49" fmla="*/ 80 h 232"/>
                <a:gd name="T50" fmla="*/ 0 w 293"/>
                <a:gd name="T51" fmla="*/ 63 h 232"/>
                <a:gd name="T52" fmla="*/ 0 w 293"/>
                <a:gd name="T53" fmla="*/ 61 h 232"/>
                <a:gd name="T54" fmla="*/ 0 w 293"/>
                <a:gd name="T55" fmla="*/ 59 h 232"/>
                <a:gd name="T56" fmla="*/ 0 w 293"/>
                <a:gd name="T57" fmla="*/ 55 h 232"/>
                <a:gd name="T58" fmla="*/ 0 w 293"/>
                <a:gd name="T59" fmla="*/ 52 h 232"/>
                <a:gd name="T60" fmla="*/ 0 w 293"/>
                <a:gd name="T61" fmla="*/ 49 h 232"/>
                <a:gd name="T62" fmla="*/ 0 w 293"/>
                <a:gd name="T63" fmla="*/ 46 h 232"/>
                <a:gd name="T64" fmla="*/ 0 w 293"/>
                <a:gd name="T6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232">
                  <a:moveTo>
                    <a:pt x="0" y="0"/>
                  </a:moveTo>
                  <a:lnTo>
                    <a:pt x="293" y="0"/>
                  </a:lnTo>
                  <a:lnTo>
                    <a:pt x="292" y="45"/>
                  </a:lnTo>
                  <a:lnTo>
                    <a:pt x="292" y="47"/>
                  </a:lnTo>
                  <a:lnTo>
                    <a:pt x="292" y="55"/>
                  </a:lnTo>
                  <a:lnTo>
                    <a:pt x="290" y="64"/>
                  </a:lnTo>
                  <a:lnTo>
                    <a:pt x="290" y="72"/>
                  </a:lnTo>
                  <a:lnTo>
                    <a:pt x="290" y="74"/>
                  </a:lnTo>
                  <a:lnTo>
                    <a:pt x="287" y="101"/>
                  </a:lnTo>
                  <a:lnTo>
                    <a:pt x="280" y="126"/>
                  </a:lnTo>
                  <a:lnTo>
                    <a:pt x="271" y="151"/>
                  </a:lnTo>
                  <a:lnTo>
                    <a:pt x="260" y="172"/>
                  </a:lnTo>
                  <a:lnTo>
                    <a:pt x="245" y="191"/>
                  </a:lnTo>
                  <a:lnTo>
                    <a:pt x="228" y="208"/>
                  </a:lnTo>
                  <a:lnTo>
                    <a:pt x="206" y="221"/>
                  </a:lnTo>
                  <a:lnTo>
                    <a:pt x="181" y="230"/>
                  </a:lnTo>
                  <a:lnTo>
                    <a:pt x="153" y="232"/>
                  </a:lnTo>
                  <a:lnTo>
                    <a:pt x="122" y="230"/>
                  </a:lnTo>
                  <a:lnTo>
                    <a:pt x="95" y="219"/>
                  </a:lnTo>
                  <a:lnTo>
                    <a:pt x="71" y="205"/>
                  </a:lnTo>
                  <a:lnTo>
                    <a:pt x="50" y="186"/>
                  </a:lnTo>
                  <a:lnTo>
                    <a:pt x="32" y="163"/>
                  </a:lnTo>
                  <a:lnTo>
                    <a:pt x="19" y="137"/>
                  </a:lnTo>
                  <a:lnTo>
                    <a:pt x="9" y="110"/>
                  </a:lnTo>
                  <a:lnTo>
                    <a:pt x="4" y="80"/>
                  </a:lnTo>
                  <a:lnTo>
                    <a:pt x="0" y="63"/>
                  </a:lnTo>
                  <a:lnTo>
                    <a:pt x="0" y="61"/>
                  </a:lnTo>
                  <a:lnTo>
                    <a:pt x="0" y="59"/>
                  </a:lnTo>
                  <a:lnTo>
                    <a:pt x="0" y="55"/>
                  </a:lnTo>
                  <a:lnTo>
                    <a:pt x="0" y="52"/>
                  </a:lnTo>
                  <a:lnTo>
                    <a:pt x="0" y="49"/>
                  </a:lnTo>
                  <a:lnTo>
                    <a:pt x="0" y="46"/>
                  </a:lnTo>
                  <a:lnTo>
                    <a:pt x="0"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grpSp>
          <p:nvGrpSpPr>
            <p:cNvPr id="83" name="Group 82"/>
            <p:cNvGrpSpPr/>
            <p:nvPr/>
          </p:nvGrpSpPr>
          <p:grpSpPr>
            <a:xfrm>
              <a:off x="408358" y="858221"/>
              <a:ext cx="830686" cy="1226531"/>
              <a:chOff x="911689" y="1101613"/>
              <a:chExt cx="830686" cy="1226531"/>
            </a:xfrm>
          </p:grpSpPr>
          <p:sp>
            <p:nvSpPr>
              <p:cNvPr id="84" name="Freeform 6"/>
              <p:cNvSpPr>
                <a:spLocks/>
              </p:cNvSpPr>
              <p:nvPr/>
            </p:nvSpPr>
            <p:spPr bwMode="auto">
              <a:xfrm>
                <a:off x="1142626" y="1118866"/>
                <a:ext cx="330488" cy="335630"/>
              </a:xfrm>
              <a:custGeom>
                <a:avLst/>
                <a:gdLst>
                  <a:gd name="T0" fmla="*/ 333 w 666"/>
                  <a:gd name="T1" fmla="*/ 0 h 665"/>
                  <a:gd name="T2" fmla="*/ 382 w 666"/>
                  <a:gd name="T3" fmla="*/ 3 h 665"/>
                  <a:gd name="T4" fmla="*/ 429 w 666"/>
                  <a:gd name="T5" fmla="*/ 14 h 665"/>
                  <a:gd name="T6" fmla="*/ 474 w 666"/>
                  <a:gd name="T7" fmla="*/ 30 h 665"/>
                  <a:gd name="T8" fmla="*/ 514 w 666"/>
                  <a:gd name="T9" fmla="*/ 53 h 665"/>
                  <a:gd name="T10" fmla="*/ 551 w 666"/>
                  <a:gd name="T11" fmla="*/ 81 h 665"/>
                  <a:gd name="T12" fmla="*/ 585 w 666"/>
                  <a:gd name="T13" fmla="*/ 114 h 665"/>
                  <a:gd name="T14" fmla="*/ 613 w 666"/>
                  <a:gd name="T15" fmla="*/ 151 h 665"/>
                  <a:gd name="T16" fmla="*/ 636 w 666"/>
                  <a:gd name="T17" fmla="*/ 192 h 665"/>
                  <a:gd name="T18" fmla="*/ 652 w 666"/>
                  <a:gd name="T19" fmla="*/ 237 h 665"/>
                  <a:gd name="T20" fmla="*/ 662 w 666"/>
                  <a:gd name="T21" fmla="*/ 284 h 665"/>
                  <a:gd name="T22" fmla="*/ 666 w 666"/>
                  <a:gd name="T23" fmla="*/ 332 h 665"/>
                  <a:gd name="T24" fmla="*/ 662 w 666"/>
                  <a:gd name="T25" fmla="*/ 382 h 665"/>
                  <a:gd name="T26" fmla="*/ 652 w 666"/>
                  <a:gd name="T27" fmla="*/ 429 h 665"/>
                  <a:gd name="T28" fmla="*/ 636 w 666"/>
                  <a:gd name="T29" fmla="*/ 472 h 665"/>
                  <a:gd name="T30" fmla="*/ 613 w 666"/>
                  <a:gd name="T31" fmla="*/ 513 h 665"/>
                  <a:gd name="T32" fmla="*/ 585 w 666"/>
                  <a:gd name="T33" fmla="*/ 551 h 665"/>
                  <a:gd name="T34" fmla="*/ 551 w 666"/>
                  <a:gd name="T35" fmla="*/ 583 h 665"/>
                  <a:gd name="T36" fmla="*/ 514 w 666"/>
                  <a:gd name="T37" fmla="*/ 611 h 665"/>
                  <a:gd name="T38" fmla="*/ 474 w 666"/>
                  <a:gd name="T39" fmla="*/ 634 h 665"/>
                  <a:gd name="T40" fmla="*/ 429 w 666"/>
                  <a:gd name="T41" fmla="*/ 651 h 665"/>
                  <a:gd name="T42" fmla="*/ 382 w 666"/>
                  <a:gd name="T43" fmla="*/ 662 h 665"/>
                  <a:gd name="T44" fmla="*/ 333 w 666"/>
                  <a:gd name="T45" fmla="*/ 665 h 665"/>
                  <a:gd name="T46" fmla="*/ 284 w 666"/>
                  <a:gd name="T47" fmla="*/ 662 h 665"/>
                  <a:gd name="T48" fmla="*/ 237 w 666"/>
                  <a:gd name="T49" fmla="*/ 651 h 665"/>
                  <a:gd name="T50" fmla="*/ 193 w 666"/>
                  <a:gd name="T51" fmla="*/ 634 h 665"/>
                  <a:gd name="T52" fmla="*/ 151 w 666"/>
                  <a:gd name="T53" fmla="*/ 611 h 665"/>
                  <a:gd name="T54" fmla="*/ 114 w 666"/>
                  <a:gd name="T55" fmla="*/ 583 h 665"/>
                  <a:gd name="T56" fmla="*/ 82 w 666"/>
                  <a:gd name="T57" fmla="*/ 551 h 665"/>
                  <a:gd name="T58" fmla="*/ 54 w 666"/>
                  <a:gd name="T59" fmla="*/ 513 h 665"/>
                  <a:gd name="T60" fmla="*/ 31 w 666"/>
                  <a:gd name="T61" fmla="*/ 472 h 665"/>
                  <a:gd name="T62" fmla="*/ 15 w 666"/>
                  <a:gd name="T63" fmla="*/ 429 h 665"/>
                  <a:gd name="T64" fmla="*/ 3 w 666"/>
                  <a:gd name="T65" fmla="*/ 382 h 665"/>
                  <a:gd name="T66" fmla="*/ 0 w 666"/>
                  <a:gd name="T67" fmla="*/ 332 h 665"/>
                  <a:gd name="T68" fmla="*/ 3 w 666"/>
                  <a:gd name="T69" fmla="*/ 284 h 665"/>
                  <a:gd name="T70" fmla="*/ 15 w 666"/>
                  <a:gd name="T71" fmla="*/ 237 h 665"/>
                  <a:gd name="T72" fmla="*/ 31 w 666"/>
                  <a:gd name="T73" fmla="*/ 192 h 665"/>
                  <a:gd name="T74" fmla="*/ 54 w 666"/>
                  <a:gd name="T75" fmla="*/ 151 h 665"/>
                  <a:gd name="T76" fmla="*/ 82 w 666"/>
                  <a:gd name="T77" fmla="*/ 114 h 665"/>
                  <a:gd name="T78" fmla="*/ 114 w 666"/>
                  <a:gd name="T79" fmla="*/ 81 h 665"/>
                  <a:gd name="T80" fmla="*/ 151 w 666"/>
                  <a:gd name="T81" fmla="*/ 53 h 665"/>
                  <a:gd name="T82" fmla="*/ 193 w 666"/>
                  <a:gd name="T83" fmla="*/ 30 h 665"/>
                  <a:gd name="T84" fmla="*/ 237 w 666"/>
                  <a:gd name="T85" fmla="*/ 14 h 665"/>
                  <a:gd name="T86" fmla="*/ 284 w 666"/>
                  <a:gd name="T87" fmla="*/ 3 h 665"/>
                  <a:gd name="T88" fmla="*/ 333 w 666"/>
                  <a:gd name="T89"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6" h="665">
                    <a:moveTo>
                      <a:pt x="333" y="0"/>
                    </a:moveTo>
                    <a:lnTo>
                      <a:pt x="382" y="3"/>
                    </a:lnTo>
                    <a:lnTo>
                      <a:pt x="429" y="14"/>
                    </a:lnTo>
                    <a:lnTo>
                      <a:pt x="474" y="30"/>
                    </a:lnTo>
                    <a:lnTo>
                      <a:pt x="514" y="53"/>
                    </a:lnTo>
                    <a:lnTo>
                      <a:pt x="551" y="81"/>
                    </a:lnTo>
                    <a:lnTo>
                      <a:pt x="585" y="114"/>
                    </a:lnTo>
                    <a:lnTo>
                      <a:pt x="613" y="151"/>
                    </a:lnTo>
                    <a:lnTo>
                      <a:pt x="636" y="192"/>
                    </a:lnTo>
                    <a:lnTo>
                      <a:pt x="652" y="237"/>
                    </a:lnTo>
                    <a:lnTo>
                      <a:pt x="662" y="284"/>
                    </a:lnTo>
                    <a:lnTo>
                      <a:pt x="666" y="332"/>
                    </a:lnTo>
                    <a:lnTo>
                      <a:pt x="662" y="382"/>
                    </a:lnTo>
                    <a:lnTo>
                      <a:pt x="652" y="429"/>
                    </a:lnTo>
                    <a:lnTo>
                      <a:pt x="636" y="472"/>
                    </a:lnTo>
                    <a:lnTo>
                      <a:pt x="613" y="513"/>
                    </a:lnTo>
                    <a:lnTo>
                      <a:pt x="585" y="551"/>
                    </a:lnTo>
                    <a:lnTo>
                      <a:pt x="551" y="583"/>
                    </a:lnTo>
                    <a:lnTo>
                      <a:pt x="514" y="611"/>
                    </a:lnTo>
                    <a:lnTo>
                      <a:pt x="474" y="634"/>
                    </a:lnTo>
                    <a:lnTo>
                      <a:pt x="429" y="651"/>
                    </a:lnTo>
                    <a:lnTo>
                      <a:pt x="382" y="662"/>
                    </a:lnTo>
                    <a:lnTo>
                      <a:pt x="333" y="665"/>
                    </a:lnTo>
                    <a:lnTo>
                      <a:pt x="284" y="662"/>
                    </a:lnTo>
                    <a:lnTo>
                      <a:pt x="237" y="651"/>
                    </a:lnTo>
                    <a:lnTo>
                      <a:pt x="193" y="634"/>
                    </a:lnTo>
                    <a:lnTo>
                      <a:pt x="151" y="611"/>
                    </a:lnTo>
                    <a:lnTo>
                      <a:pt x="114" y="583"/>
                    </a:lnTo>
                    <a:lnTo>
                      <a:pt x="82" y="551"/>
                    </a:lnTo>
                    <a:lnTo>
                      <a:pt x="54" y="513"/>
                    </a:lnTo>
                    <a:lnTo>
                      <a:pt x="31" y="472"/>
                    </a:lnTo>
                    <a:lnTo>
                      <a:pt x="15" y="429"/>
                    </a:lnTo>
                    <a:lnTo>
                      <a:pt x="3" y="382"/>
                    </a:lnTo>
                    <a:lnTo>
                      <a:pt x="0" y="332"/>
                    </a:lnTo>
                    <a:lnTo>
                      <a:pt x="3" y="284"/>
                    </a:lnTo>
                    <a:lnTo>
                      <a:pt x="15" y="237"/>
                    </a:lnTo>
                    <a:lnTo>
                      <a:pt x="31" y="192"/>
                    </a:lnTo>
                    <a:lnTo>
                      <a:pt x="54" y="151"/>
                    </a:lnTo>
                    <a:lnTo>
                      <a:pt x="82" y="114"/>
                    </a:lnTo>
                    <a:lnTo>
                      <a:pt x="114" y="81"/>
                    </a:lnTo>
                    <a:lnTo>
                      <a:pt x="151" y="53"/>
                    </a:lnTo>
                    <a:lnTo>
                      <a:pt x="193" y="30"/>
                    </a:lnTo>
                    <a:lnTo>
                      <a:pt x="237" y="14"/>
                    </a:lnTo>
                    <a:lnTo>
                      <a:pt x="284" y="3"/>
                    </a:lnTo>
                    <a:lnTo>
                      <a:pt x="33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85" name="Freeform 7"/>
              <p:cNvSpPr>
                <a:spLocks/>
              </p:cNvSpPr>
              <p:nvPr/>
            </p:nvSpPr>
            <p:spPr bwMode="auto">
              <a:xfrm>
                <a:off x="1592018" y="2115662"/>
                <a:ext cx="145395" cy="117092"/>
              </a:xfrm>
              <a:custGeom>
                <a:avLst/>
                <a:gdLst>
                  <a:gd name="T0" fmla="*/ 0 w 293"/>
                  <a:gd name="T1" fmla="*/ 0 h 232"/>
                  <a:gd name="T2" fmla="*/ 293 w 293"/>
                  <a:gd name="T3" fmla="*/ 0 h 232"/>
                  <a:gd name="T4" fmla="*/ 292 w 293"/>
                  <a:gd name="T5" fmla="*/ 45 h 232"/>
                  <a:gd name="T6" fmla="*/ 292 w 293"/>
                  <a:gd name="T7" fmla="*/ 47 h 232"/>
                  <a:gd name="T8" fmla="*/ 292 w 293"/>
                  <a:gd name="T9" fmla="*/ 55 h 232"/>
                  <a:gd name="T10" fmla="*/ 290 w 293"/>
                  <a:gd name="T11" fmla="*/ 64 h 232"/>
                  <a:gd name="T12" fmla="*/ 290 w 293"/>
                  <a:gd name="T13" fmla="*/ 72 h 232"/>
                  <a:gd name="T14" fmla="*/ 290 w 293"/>
                  <a:gd name="T15" fmla="*/ 74 h 232"/>
                  <a:gd name="T16" fmla="*/ 287 w 293"/>
                  <a:gd name="T17" fmla="*/ 101 h 232"/>
                  <a:gd name="T18" fmla="*/ 280 w 293"/>
                  <a:gd name="T19" fmla="*/ 126 h 232"/>
                  <a:gd name="T20" fmla="*/ 271 w 293"/>
                  <a:gd name="T21" fmla="*/ 151 h 232"/>
                  <a:gd name="T22" fmla="*/ 260 w 293"/>
                  <a:gd name="T23" fmla="*/ 172 h 232"/>
                  <a:gd name="T24" fmla="*/ 245 w 293"/>
                  <a:gd name="T25" fmla="*/ 191 h 232"/>
                  <a:gd name="T26" fmla="*/ 228 w 293"/>
                  <a:gd name="T27" fmla="*/ 208 h 232"/>
                  <a:gd name="T28" fmla="*/ 206 w 293"/>
                  <a:gd name="T29" fmla="*/ 221 h 232"/>
                  <a:gd name="T30" fmla="*/ 181 w 293"/>
                  <a:gd name="T31" fmla="*/ 230 h 232"/>
                  <a:gd name="T32" fmla="*/ 153 w 293"/>
                  <a:gd name="T33" fmla="*/ 232 h 232"/>
                  <a:gd name="T34" fmla="*/ 122 w 293"/>
                  <a:gd name="T35" fmla="*/ 230 h 232"/>
                  <a:gd name="T36" fmla="*/ 95 w 293"/>
                  <a:gd name="T37" fmla="*/ 219 h 232"/>
                  <a:gd name="T38" fmla="*/ 71 w 293"/>
                  <a:gd name="T39" fmla="*/ 205 h 232"/>
                  <a:gd name="T40" fmla="*/ 50 w 293"/>
                  <a:gd name="T41" fmla="*/ 186 h 232"/>
                  <a:gd name="T42" fmla="*/ 32 w 293"/>
                  <a:gd name="T43" fmla="*/ 163 h 232"/>
                  <a:gd name="T44" fmla="*/ 19 w 293"/>
                  <a:gd name="T45" fmla="*/ 137 h 232"/>
                  <a:gd name="T46" fmla="*/ 9 w 293"/>
                  <a:gd name="T47" fmla="*/ 110 h 232"/>
                  <a:gd name="T48" fmla="*/ 4 w 293"/>
                  <a:gd name="T49" fmla="*/ 80 h 232"/>
                  <a:gd name="T50" fmla="*/ 0 w 293"/>
                  <a:gd name="T51" fmla="*/ 63 h 232"/>
                  <a:gd name="T52" fmla="*/ 0 w 293"/>
                  <a:gd name="T53" fmla="*/ 61 h 232"/>
                  <a:gd name="T54" fmla="*/ 0 w 293"/>
                  <a:gd name="T55" fmla="*/ 59 h 232"/>
                  <a:gd name="T56" fmla="*/ 0 w 293"/>
                  <a:gd name="T57" fmla="*/ 55 h 232"/>
                  <a:gd name="T58" fmla="*/ 0 w 293"/>
                  <a:gd name="T59" fmla="*/ 52 h 232"/>
                  <a:gd name="T60" fmla="*/ 0 w 293"/>
                  <a:gd name="T61" fmla="*/ 49 h 232"/>
                  <a:gd name="T62" fmla="*/ 0 w 293"/>
                  <a:gd name="T63" fmla="*/ 46 h 232"/>
                  <a:gd name="T64" fmla="*/ 0 w 293"/>
                  <a:gd name="T6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232">
                    <a:moveTo>
                      <a:pt x="0" y="0"/>
                    </a:moveTo>
                    <a:lnTo>
                      <a:pt x="293" y="0"/>
                    </a:lnTo>
                    <a:lnTo>
                      <a:pt x="292" y="45"/>
                    </a:lnTo>
                    <a:lnTo>
                      <a:pt x="292" y="47"/>
                    </a:lnTo>
                    <a:lnTo>
                      <a:pt x="292" y="55"/>
                    </a:lnTo>
                    <a:lnTo>
                      <a:pt x="290" y="64"/>
                    </a:lnTo>
                    <a:lnTo>
                      <a:pt x="290" y="72"/>
                    </a:lnTo>
                    <a:lnTo>
                      <a:pt x="290" y="74"/>
                    </a:lnTo>
                    <a:lnTo>
                      <a:pt x="287" y="101"/>
                    </a:lnTo>
                    <a:lnTo>
                      <a:pt x="280" y="126"/>
                    </a:lnTo>
                    <a:lnTo>
                      <a:pt x="271" y="151"/>
                    </a:lnTo>
                    <a:lnTo>
                      <a:pt x="260" y="172"/>
                    </a:lnTo>
                    <a:lnTo>
                      <a:pt x="245" y="191"/>
                    </a:lnTo>
                    <a:lnTo>
                      <a:pt x="228" y="208"/>
                    </a:lnTo>
                    <a:lnTo>
                      <a:pt x="206" y="221"/>
                    </a:lnTo>
                    <a:lnTo>
                      <a:pt x="181" y="230"/>
                    </a:lnTo>
                    <a:lnTo>
                      <a:pt x="153" y="232"/>
                    </a:lnTo>
                    <a:lnTo>
                      <a:pt x="122" y="230"/>
                    </a:lnTo>
                    <a:lnTo>
                      <a:pt x="95" y="219"/>
                    </a:lnTo>
                    <a:lnTo>
                      <a:pt x="71" y="205"/>
                    </a:lnTo>
                    <a:lnTo>
                      <a:pt x="50" y="186"/>
                    </a:lnTo>
                    <a:lnTo>
                      <a:pt x="32" y="163"/>
                    </a:lnTo>
                    <a:lnTo>
                      <a:pt x="19" y="137"/>
                    </a:lnTo>
                    <a:lnTo>
                      <a:pt x="9" y="110"/>
                    </a:lnTo>
                    <a:lnTo>
                      <a:pt x="4" y="80"/>
                    </a:lnTo>
                    <a:lnTo>
                      <a:pt x="0" y="63"/>
                    </a:lnTo>
                    <a:lnTo>
                      <a:pt x="0" y="61"/>
                    </a:lnTo>
                    <a:lnTo>
                      <a:pt x="0" y="59"/>
                    </a:lnTo>
                    <a:lnTo>
                      <a:pt x="0" y="55"/>
                    </a:lnTo>
                    <a:lnTo>
                      <a:pt x="0" y="52"/>
                    </a:lnTo>
                    <a:lnTo>
                      <a:pt x="0" y="49"/>
                    </a:lnTo>
                    <a:lnTo>
                      <a:pt x="0" y="46"/>
                    </a:lnTo>
                    <a:lnTo>
                      <a:pt x="0"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86" name="Freeform 8"/>
              <p:cNvSpPr>
                <a:spLocks/>
              </p:cNvSpPr>
              <p:nvPr/>
            </p:nvSpPr>
            <p:spPr bwMode="auto">
              <a:xfrm>
                <a:off x="911689" y="2112129"/>
                <a:ext cx="144402" cy="117092"/>
              </a:xfrm>
              <a:custGeom>
                <a:avLst/>
                <a:gdLst>
                  <a:gd name="T0" fmla="*/ 0 w 291"/>
                  <a:gd name="T1" fmla="*/ 0 h 232"/>
                  <a:gd name="T2" fmla="*/ 291 w 291"/>
                  <a:gd name="T3" fmla="*/ 0 h 232"/>
                  <a:gd name="T4" fmla="*/ 291 w 291"/>
                  <a:gd name="T5" fmla="*/ 4 h 232"/>
                  <a:gd name="T6" fmla="*/ 289 w 291"/>
                  <a:gd name="T7" fmla="*/ 35 h 232"/>
                  <a:gd name="T8" fmla="*/ 285 w 291"/>
                  <a:gd name="T9" fmla="*/ 65 h 232"/>
                  <a:gd name="T10" fmla="*/ 279 w 291"/>
                  <a:gd name="T11" fmla="*/ 97 h 232"/>
                  <a:gd name="T12" fmla="*/ 269 w 291"/>
                  <a:gd name="T13" fmla="*/ 128 h 232"/>
                  <a:gd name="T14" fmla="*/ 255 w 291"/>
                  <a:gd name="T15" fmla="*/ 154 h 232"/>
                  <a:gd name="T16" fmla="*/ 237 w 291"/>
                  <a:gd name="T17" fmla="*/ 180 h 232"/>
                  <a:gd name="T18" fmla="*/ 215 w 291"/>
                  <a:gd name="T19" fmla="*/ 200 h 232"/>
                  <a:gd name="T20" fmla="*/ 190 w 291"/>
                  <a:gd name="T21" fmla="*/ 217 h 232"/>
                  <a:gd name="T22" fmla="*/ 162 w 291"/>
                  <a:gd name="T23" fmla="*/ 227 h 232"/>
                  <a:gd name="T24" fmla="*/ 133 w 291"/>
                  <a:gd name="T25" fmla="*/ 232 h 232"/>
                  <a:gd name="T26" fmla="*/ 102 w 291"/>
                  <a:gd name="T27" fmla="*/ 230 h 232"/>
                  <a:gd name="T28" fmla="*/ 78 w 291"/>
                  <a:gd name="T29" fmla="*/ 222 h 232"/>
                  <a:gd name="T30" fmla="*/ 55 w 291"/>
                  <a:gd name="T31" fmla="*/ 209 h 232"/>
                  <a:gd name="T32" fmla="*/ 36 w 291"/>
                  <a:gd name="T33" fmla="*/ 191 h 232"/>
                  <a:gd name="T34" fmla="*/ 22 w 291"/>
                  <a:gd name="T35" fmla="*/ 171 h 232"/>
                  <a:gd name="T36" fmla="*/ 10 w 291"/>
                  <a:gd name="T37" fmla="*/ 147 h 232"/>
                  <a:gd name="T38" fmla="*/ 3 w 291"/>
                  <a:gd name="T39" fmla="*/ 121 h 232"/>
                  <a:gd name="T40" fmla="*/ 0 w 291"/>
                  <a:gd name="T41" fmla="*/ 96 h 232"/>
                  <a:gd name="T42" fmla="*/ 0 w 291"/>
                  <a:gd name="T43" fmla="*/ 94 h 232"/>
                  <a:gd name="T44" fmla="*/ 0 w 291"/>
                  <a:gd name="T45" fmla="*/ 92 h 232"/>
                  <a:gd name="T46" fmla="*/ 0 w 291"/>
                  <a:gd name="T47" fmla="*/ 87 h 232"/>
                  <a:gd name="T48" fmla="*/ 0 w 291"/>
                  <a:gd name="T49" fmla="*/ 84 h 232"/>
                  <a:gd name="T50" fmla="*/ 0 w 291"/>
                  <a:gd name="T51" fmla="*/ 83 h 232"/>
                  <a:gd name="T52" fmla="*/ 0 w 291"/>
                  <a:gd name="T5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32">
                    <a:moveTo>
                      <a:pt x="0" y="0"/>
                    </a:moveTo>
                    <a:lnTo>
                      <a:pt x="291" y="0"/>
                    </a:lnTo>
                    <a:lnTo>
                      <a:pt x="291" y="4"/>
                    </a:lnTo>
                    <a:lnTo>
                      <a:pt x="289" y="35"/>
                    </a:lnTo>
                    <a:lnTo>
                      <a:pt x="285" y="65"/>
                    </a:lnTo>
                    <a:lnTo>
                      <a:pt x="279" y="97"/>
                    </a:lnTo>
                    <a:lnTo>
                      <a:pt x="269" y="128"/>
                    </a:lnTo>
                    <a:lnTo>
                      <a:pt x="255" y="154"/>
                    </a:lnTo>
                    <a:lnTo>
                      <a:pt x="237" y="180"/>
                    </a:lnTo>
                    <a:lnTo>
                      <a:pt x="215" y="200"/>
                    </a:lnTo>
                    <a:lnTo>
                      <a:pt x="190" y="217"/>
                    </a:lnTo>
                    <a:lnTo>
                      <a:pt x="162" y="227"/>
                    </a:lnTo>
                    <a:lnTo>
                      <a:pt x="133" y="232"/>
                    </a:lnTo>
                    <a:lnTo>
                      <a:pt x="102" y="230"/>
                    </a:lnTo>
                    <a:lnTo>
                      <a:pt x="78" y="222"/>
                    </a:lnTo>
                    <a:lnTo>
                      <a:pt x="55" y="209"/>
                    </a:lnTo>
                    <a:lnTo>
                      <a:pt x="36" y="191"/>
                    </a:lnTo>
                    <a:lnTo>
                      <a:pt x="22" y="171"/>
                    </a:lnTo>
                    <a:lnTo>
                      <a:pt x="10" y="147"/>
                    </a:lnTo>
                    <a:lnTo>
                      <a:pt x="3" y="121"/>
                    </a:lnTo>
                    <a:lnTo>
                      <a:pt x="0" y="96"/>
                    </a:lnTo>
                    <a:lnTo>
                      <a:pt x="0" y="94"/>
                    </a:lnTo>
                    <a:lnTo>
                      <a:pt x="0" y="92"/>
                    </a:lnTo>
                    <a:lnTo>
                      <a:pt x="0" y="87"/>
                    </a:lnTo>
                    <a:lnTo>
                      <a:pt x="0" y="84"/>
                    </a:lnTo>
                    <a:lnTo>
                      <a:pt x="0" y="83"/>
                    </a:lnTo>
                    <a:lnTo>
                      <a:pt x="0"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87" name="Freeform 11"/>
              <p:cNvSpPr>
                <a:spLocks noEditPoints="1"/>
              </p:cNvSpPr>
              <p:nvPr/>
            </p:nvSpPr>
            <p:spPr bwMode="auto">
              <a:xfrm>
                <a:off x="911689" y="1472161"/>
                <a:ext cx="400952" cy="855983"/>
              </a:xfrm>
              <a:custGeom>
                <a:avLst/>
                <a:gdLst>
                  <a:gd name="T0" fmla="*/ 459 w 808"/>
                  <a:gd name="T1" fmla="*/ 1633 h 1963"/>
                  <a:gd name="T2" fmla="*/ 459 w 808"/>
                  <a:gd name="T3" fmla="*/ 1677 h 1963"/>
                  <a:gd name="T4" fmla="*/ 728 w 808"/>
                  <a:gd name="T5" fmla="*/ 1677 h 1963"/>
                  <a:gd name="T6" fmla="*/ 728 w 808"/>
                  <a:gd name="T7" fmla="*/ 1633 h 1963"/>
                  <a:gd name="T8" fmla="*/ 459 w 808"/>
                  <a:gd name="T9" fmla="*/ 1633 h 1963"/>
                  <a:gd name="T10" fmla="*/ 562 w 808"/>
                  <a:gd name="T11" fmla="*/ 0 h 1963"/>
                  <a:gd name="T12" fmla="*/ 492 w 808"/>
                  <a:gd name="T13" fmla="*/ 82 h 1963"/>
                  <a:gd name="T14" fmla="*/ 511 w 808"/>
                  <a:gd name="T15" fmla="*/ 97 h 1963"/>
                  <a:gd name="T16" fmla="*/ 511 w 808"/>
                  <a:gd name="T17" fmla="*/ 98 h 1963"/>
                  <a:gd name="T18" fmla="*/ 512 w 808"/>
                  <a:gd name="T19" fmla="*/ 98 h 1963"/>
                  <a:gd name="T20" fmla="*/ 512 w 808"/>
                  <a:gd name="T21" fmla="*/ 98 h 1963"/>
                  <a:gd name="T22" fmla="*/ 512 w 808"/>
                  <a:gd name="T23" fmla="*/ 98 h 1963"/>
                  <a:gd name="T24" fmla="*/ 556 w 808"/>
                  <a:gd name="T25" fmla="*/ 98 h 1963"/>
                  <a:gd name="T26" fmla="*/ 557 w 808"/>
                  <a:gd name="T27" fmla="*/ 145 h 1963"/>
                  <a:gd name="T28" fmla="*/ 554 w 808"/>
                  <a:gd name="T29" fmla="*/ 148 h 1963"/>
                  <a:gd name="T30" fmla="*/ 808 w 808"/>
                  <a:gd name="T31" fmla="*/ 376 h 1963"/>
                  <a:gd name="T32" fmla="*/ 803 w 808"/>
                  <a:gd name="T33" fmla="*/ 1963 h 1963"/>
                  <a:gd name="T34" fmla="*/ 381 w 808"/>
                  <a:gd name="T35" fmla="*/ 1963 h 1963"/>
                  <a:gd name="T36" fmla="*/ 377 w 808"/>
                  <a:gd name="T37" fmla="*/ 608 h 1963"/>
                  <a:gd name="T38" fmla="*/ 377 w 808"/>
                  <a:gd name="T39" fmla="*/ 572 h 1963"/>
                  <a:gd name="T40" fmla="*/ 320 w 808"/>
                  <a:gd name="T41" fmla="*/ 572 h 1963"/>
                  <a:gd name="T42" fmla="*/ 306 w 808"/>
                  <a:gd name="T43" fmla="*/ 572 h 1963"/>
                  <a:gd name="T44" fmla="*/ 296 w 808"/>
                  <a:gd name="T45" fmla="*/ 572 h 1963"/>
                  <a:gd name="T46" fmla="*/ 293 w 808"/>
                  <a:gd name="T47" fmla="*/ 572 h 1963"/>
                  <a:gd name="T48" fmla="*/ 291 w 808"/>
                  <a:gd name="T49" fmla="*/ 998 h 1963"/>
                  <a:gd name="T50" fmla="*/ 291 w 808"/>
                  <a:gd name="T51" fmla="*/ 1424 h 1963"/>
                  <a:gd name="T52" fmla="*/ 0 w 808"/>
                  <a:gd name="T53" fmla="*/ 1424 h 1963"/>
                  <a:gd name="T54" fmla="*/ 0 w 808"/>
                  <a:gd name="T55" fmla="*/ 1062 h 1963"/>
                  <a:gd name="T56" fmla="*/ 3 w 808"/>
                  <a:gd name="T57" fmla="*/ 700 h 1963"/>
                  <a:gd name="T58" fmla="*/ 1 w 808"/>
                  <a:gd name="T59" fmla="*/ 659 h 1963"/>
                  <a:gd name="T60" fmla="*/ 1 w 808"/>
                  <a:gd name="T61" fmla="*/ 617 h 1963"/>
                  <a:gd name="T62" fmla="*/ 0 w 808"/>
                  <a:gd name="T63" fmla="*/ 574 h 1963"/>
                  <a:gd name="T64" fmla="*/ 0 w 808"/>
                  <a:gd name="T65" fmla="*/ 530 h 1963"/>
                  <a:gd name="T66" fmla="*/ 0 w 808"/>
                  <a:gd name="T67" fmla="*/ 487 h 1963"/>
                  <a:gd name="T68" fmla="*/ 0 w 808"/>
                  <a:gd name="T69" fmla="*/ 444 h 1963"/>
                  <a:gd name="T70" fmla="*/ 4 w 808"/>
                  <a:gd name="T71" fmla="*/ 400 h 1963"/>
                  <a:gd name="T72" fmla="*/ 8 w 808"/>
                  <a:gd name="T73" fmla="*/ 358 h 1963"/>
                  <a:gd name="T74" fmla="*/ 15 w 808"/>
                  <a:gd name="T75" fmla="*/ 316 h 1963"/>
                  <a:gd name="T76" fmla="*/ 24 w 808"/>
                  <a:gd name="T77" fmla="*/ 277 h 1963"/>
                  <a:gd name="T78" fmla="*/ 38 w 808"/>
                  <a:gd name="T79" fmla="*/ 238 h 1963"/>
                  <a:gd name="T80" fmla="*/ 55 w 808"/>
                  <a:gd name="T81" fmla="*/ 202 h 1963"/>
                  <a:gd name="T82" fmla="*/ 75 w 808"/>
                  <a:gd name="T83" fmla="*/ 167 h 1963"/>
                  <a:gd name="T84" fmla="*/ 101 w 808"/>
                  <a:gd name="T85" fmla="*/ 135 h 1963"/>
                  <a:gd name="T86" fmla="*/ 131 w 808"/>
                  <a:gd name="T87" fmla="*/ 106 h 1963"/>
                  <a:gd name="T88" fmla="*/ 167 w 808"/>
                  <a:gd name="T89" fmla="*/ 80 h 1963"/>
                  <a:gd name="T90" fmla="*/ 208 w 808"/>
                  <a:gd name="T91" fmla="*/ 57 h 1963"/>
                  <a:gd name="T92" fmla="*/ 254 w 808"/>
                  <a:gd name="T93" fmla="*/ 40 h 1963"/>
                  <a:gd name="T94" fmla="*/ 301 w 808"/>
                  <a:gd name="T95" fmla="*/ 27 h 1963"/>
                  <a:gd name="T96" fmla="*/ 352 w 808"/>
                  <a:gd name="T97" fmla="*/ 17 h 1963"/>
                  <a:gd name="T98" fmla="*/ 404 w 808"/>
                  <a:gd name="T99" fmla="*/ 9 h 1963"/>
                  <a:gd name="T100" fmla="*/ 456 w 808"/>
                  <a:gd name="T101" fmla="*/ 5 h 1963"/>
                  <a:gd name="T102" fmla="*/ 510 w 808"/>
                  <a:gd name="T103" fmla="*/ 1 h 1963"/>
                  <a:gd name="T104" fmla="*/ 562 w 808"/>
                  <a:gd name="T10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8" h="1963">
                    <a:moveTo>
                      <a:pt x="459" y="1633"/>
                    </a:moveTo>
                    <a:lnTo>
                      <a:pt x="459" y="1677"/>
                    </a:lnTo>
                    <a:lnTo>
                      <a:pt x="728" y="1677"/>
                    </a:lnTo>
                    <a:lnTo>
                      <a:pt x="728" y="1633"/>
                    </a:lnTo>
                    <a:lnTo>
                      <a:pt x="459" y="1633"/>
                    </a:lnTo>
                    <a:close/>
                    <a:moveTo>
                      <a:pt x="562" y="0"/>
                    </a:moveTo>
                    <a:lnTo>
                      <a:pt x="492" y="82"/>
                    </a:lnTo>
                    <a:lnTo>
                      <a:pt x="511" y="97"/>
                    </a:lnTo>
                    <a:lnTo>
                      <a:pt x="511" y="98"/>
                    </a:lnTo>
                    <a:lnTo>
                      <a:pt x="512" y="98"/>
                    </a:lnTo>
                    <a:lnTo>
                      <a:pt x="512" y="98"/>
                    </a:lnTo>
                    <a:lnTo>
                      <a:pt x="512" y="98"/>
                    </a:lnTo>
                    <a:lnTo>
                      <a:pt x="556" y="98"/>
                    </a:lnTo>
                    <a:lnTo>
                      <a:pt x="557" y="145"/>
                    </a:lnTo>
                    <a:lnTo>
                      <a:pt x="554" y="148"/>
                    </a:lnTo>
                    <a:lnTo>
                      <a:pt x="808" y="376"/>
                    </a:lnTo>
                    <a:lnTo>
                      <a:pt x="803" y="1963"/>
                    </a:lnTo>
                    <a:lnTo>
                      <a:pt x="381" y="1963"/>
                    </a:lnTo>
                    <a:lnTo>
                      <a:pt x="377" y="608"/>
                    </a:lnTo>
                    <a:lnTo>
                      <a:pt x="377" y="572"/>
                    </a:lnTo>
                    <a:lnTo>
                      <a:pt x="320" y="572"/>
                    </a:lnTo>
                    <a:lnTo>
                      <a:pt x="306" y="572"/>
                    </a:lnTo>
                    <a:lnTo>
                      <a:pt x="296" y="572"/>
                    </a:lnTo>
                    <a:lnTo>
                      <a:pt x="293" y="572"/>
                    </a:lnTo>
                    <a:lnTo>
                      <a:pt x="291" y="998"/>
                    </a:lnTo>
                    <a:lnTo>
                      <a:pt x="291" y="1424"/>
                    </a:lnTo>
                    <a:lnTo>
                      <a:pt x="0" y="1424"/>
                    </a:lnTo>
                    <a:lnTo>
                      <a:pt x="0" y="1062"/>
                    </a:lnTo>
                    <a:lnTo>
                      <a:pt x="3" y="700"/>
                    </a:lnTo>
                    <a:lnTo>
                      <a:pt x="1" y="659"/>
                    </a:lnTo>
                    <a:lnTo>
                      <a:pt x="1" y="617"/>
                    </a:lnTo>
                    <a:lnTo>
                      <a:pt x="0" y="574"/>
                    </a:lnTo>
                    <a:lnTo>
                      <a:pt x="0" y="530"/>
                    </a:lnTo>
                    <a:lnTo>
                      <a:pt x="0" y="487"/>
                    </a:lnTo>
                    <a:lnTo>
                      <a:pt x="0" y="444"/>
                    </a:lnTo>
                    <a:lnTo>
                      <a:pt x="4" y="400"/>
                    </a:lnTo>
                    <a:lnTo>
                      <a:pt x="8" y="358"/>
                    </a:lnTo>
                    <a:lnTo>
                      <a:pt x="15" y="316"/>
                    </a:lnTo>
                    <a:lnTo>
                      <a:pt x="24" y="277"/>
                    </a:lnTo>
                    <a:lnTo>
                      <a:pt x="38" y="238"/>
                    </a:lnTo>
                    <a:lnTo>
                      <a:pt x="55" y="202"/>
                    </a:lnTo>
                    <a:lnTo>
                      <a:pt x="75" y="167"/>
                    </a:lnTo>
                    <a:lnTo>
                      <a:pt x="101" y="135"/>
                    </a:lnTo>
                    <a:lnTo>
                      <a:pt x="131" y="106"/>
                    </a:lnTo>
                    <a:lnTo>
                      <a:pt x="167" y="80"/>
                    </a:lnTo>
                    <a:lnTo>
                      <a:pt x="208" y="57"/>
                    </a:lnTo>
                    <a:lnTo>
                      <a:pt x="254" y="40"/>
                    </a:lnTo>
                    <a:lnTo>
                      <a:pt x="301" y="27"/>
                    </a:lnTo>
                    <a:lnTo>
                      <a:pt x="352" y="17"/>
                    </a:lnTo>
                    <a:lnTo>
                      <a:pt x="404" y="9"/>
                    </a:lnTo>
                    <a:lnTo>
                      <a:pt x="456" y="5"/>
                    </a:lnTo>
                    <a:lnTo>
                      <a:pt x="510" y="1"/>
                    </a:lnTo>
                    <a:lnTo>
                      <a:pt x="562"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88" name="Freeform 12"/>
              <p:cNvSpPr>
                <a:spLocks/>
              </p:cNvSpPr>
              <p:nvPr/>
            </p:nvSpPr>
            <p:spPr bwMode="auto">
              <a:xfrm>
                <a:off x="1177171" y="1471656"/>
                <a:ext cx="135470" cy="172105"/>
              </a:xfrm>
              <a:custGeom>
                <a:avLst/>
                <a:gdLst>
                  <a:gd name="T0" fmla="*/ 97 w 273"/>
                  <a:gd name="T1" fmla="*/ 0 h 341"/>
                  <a:gd name="T2" fmla="*/ 273 w 273"/>
                  <a:gd name="T3" fmla="*/ 231 h 341"/>
                  <a:gd name="T4" fmla="*/ 273 w 273"/>
                  <a:gd name="T5" fmla="*/ 341 h 341"/>
                  <a:gd name="T6" fmla="*/ 47 w 273"/>
                  <a:gd name="T7" fmla="*/ 138 h 341"/>
                  <a:gd name="T8" fmla="*/ 47 w 273"/>
                  <a:gd name="T9" fmla="*/ 87 h 341"/>
                  <a:gd name="T10" fmla="*/ 46 w 273"/>
                  <a:gd name="T11" fmla="*/ 73 h 341"/>
                  <a:gd name="T12" fmla="*/ 46 w 273"/>
                  <a:gd name="T13" fmla="*/ 73 h 341"/>
                  <a:gd name="T14" fmla="*/ 46 w 273"/>
                  <a:gd name="T15" fmla="*/ 73 h 341"/>
                  <a:gd name="T16" fmla="*/ 40 w 273"/>
                  <a:gd name="T17" fmla="*/ 73 h 341"/>
                  <a:gd name="T18" fmla="*/ 0 w 273"/>
                  <a:gd name="T19" fmla="*/ 73 h 341"/>
                  <a:gd name="T20" fmla="*/ 63 w 273"/>
                  <a:gd name="T21" fmla="*/ 1 h 341"/>
                  <a:gd name="T22" fmla="*/ 97 w 273"/>
                  <a:gd name="T2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41">
                    <a:moveTo>
                      <a:pt x="97" y="0"/>
                    </a:moveTo>
                    <a:lnTo>
                      <a:pt x="273" y="231"/>
                    </a:lnTo>
                    <a:lnTo>
                      <a:pt x="273" y="341"/>
                    </a:lnTo>
                    <a:lnTo>
                      <a:pt x="47" y="138"/>
                    </a:lnTo>
                    <a:lnTo>
                      <a:pt x="47" y="87"/>
                    </a:lnTo>
                    <a:lnTo>
                      <a:pt x="46" y="73"/>
                    </a:lnTo>
                    <a:lnTo>
                      <a:pt x="46" y="73"/>
                    </a:lnTo>
                    <a:lnTo>
                      <a:pt x="46" y="73"/>
                    </a:lnTo>
                    <a:lnTo>
                      <a:pt x="40" y="73"/>
                    </a:lnTo>
                    <a:lnTo>
                      <a:pt x="0" y="73"/>
                    </a:lnTo>
                    <a:lnTo>
                      <a:pt x="63" y="1"/>
                    </a:lnTo>
                    <a:lnTo>
                      <a:pt x="97"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89" name="Freeform 13"/>
              <p:cNvSpPr>
                <a:spLocks/>
              </p:cNvSpPr>
              <p:nvPr/>
            </p:nvSpPr>
            <p:spPr bwMode="auto">
              <a:xfrm>
                <a:off x="1334972" y="1471151"/>
                <a:ext cx="118102" cy="171600"/>
              </a:xfrm>
              <a:custGeom>
                <a:avLst/>
                <a:gdLst>
                  <a:gd name="T0" fmla="*/ 126 w 238"/>
                  <a:gd name="T1" fmla="*/ 0 h 340"/>
                  <a:gd name="T2" fmla="*/ 158 w 238"/>
                  <a:gd name="T3" fmla="*/ 1 h 340"/>
                  <a:gd name="T4" fmla="*/ 238 w 238"/>
                  <a:gd name="T5" fmla="*/ 74 h 340"/>
                  <a:gd name="T6" fmla="*/ 224 w 238"/>
                  <a:gd name="T7" fmla="*/ 74 h 340"/>
                  <a:gd name="T8" fmla="*/ 224 w 238"/>
                  <a:gd name="T9" fmla="*/ 74 h 340"/>
                  <a:gd name="T10" fmla="*/ 198 w 238"/>
                  <a:gd name="T11" fmla="*/ 74 h 340"/>
                  <a:gd name="T12" fmla="*/ 198 w 238"/>
                  <a:gd name="T13" fmla="*/ 74 h 340"/>
                  <a:gd name="T14" fmla="*/ 198 w 238"/>
                  <a:gd name="T15" fmla="*/ 74 h 340"/>
                  <a:gd name="T16" fmla="*/ 198 w 238"/>
                  <a:gd name="T17" fmla="*/ 100 h 340"/>
                  <a:gd name="T18" fmla="*/ 198 w 238"/>
                  <a:gd name="T19" fmla="*/ 100 h 340"/>
                  <a:gd name="T20" fmla="*/ 200 w 238"/>
                  <a:gd name="T21" fmla="*/ 137 h 340"/>
                  <a:gd name="T22" fmla="*/ 0 w 238"/>
                  <a:gd name="T23" fmla="*/ 340 h 340"/>
                  <a:gd name="T24" fmla="*/ 0 w 238"/>
                  <a:gd name="T25" fmla="*/ 216 h 340"/>
                  <a:gd name="T26" fmla="*/ 126 w 23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340">
                    <a:moveTo>
                      <a:pt x="126" y="0"/>
                    </a:moveTo>
                    <a:lnTo>
                      <a:pt x="158" y="1"/>
                    </a:lnTo>
                    <a:lnTo>
                      <a:pt x="238" y="74"/>
                    </a:lnTo>
                    <a:lnTo>
                      <a:pt x="224" y="74"/>
                    </a:lnTo>
                    <a:lnTo>
                      <a:pt x="224" y="74"/>
                    </a:lnTo>
                    <a:lnTo>
                      <a:pt x="198" y="74"/>
                    </a:lnTo>
                    <a:lnTo>
                      <a:pt x="198" y="74"/>
                    </a:lnTo>
                    <a:lnTo>
                      <a:pt x="198" y="74"/>
                    </a:lnTo>
                    <a:lnTo>
                      <a:pt x="198" y="100"/>
                    </a:lnTo>
                    <a:lnTo>
                      <a:pt x="198" y="100"/>
                    </a:lnTo>
                    <a:lnTo>
                      <a:pt x="200" y="137"/>
                    </a:lnTo>
                    <a:lnTo>
                      <a:pt x="0" y="340"/>
                    </a:lnTo>
                    <a:lnTo>
                      <a:pt x="0" y="216"/>
                    </a:lnTo>
                    <a:lnTo>
                      <a:pt x="126"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90" name="Freeform 14"/>
              <p:cNvSpPr>
                <a:spLocks noEditPoints="1"/>
              </p:cNvSpPr>
              <p:nvPr/>
            </p:nvSpPr>
            <p:spPr bwMode="auto">
              <a:xfrm>
                <a:off x="1340430" y="1474684"/>
                <a:ext cx="401945" cy="853460"/>
              </a:xfrm>
              <a:custGeom>
                <a:avLst/>
                <a:gdLst>
                  <a:gd name="T0" fmla="*/ 66 w 810"/>
                  <a:gd name="T1" fmla="*/ 1677 h 1963"/>
                  <a:gd name="T2" fmla="*/ 336 w 810"/>
                  <a:gd name="T3" fmla="*/ 1633 h 1963"/>
                  <a:gd name="T4" fmla="*/ 261 w 810"/>
                  <a:gd name="T5" fmla="*/ 375 h 1963"/>
                  <a:gd name="T6" fmla="*/ 248 w 810"/>
                  <a:gd name="T7" fmla="*/ 388 h 1963"/>
                  <a:gd name="T8" fmla="*/ 243 w 810"/>
                  <a:gd name="T9" fmla="*/ 421 h 1963"/>
                  <a:gd name="T10" fmla="*/ 244 w 810"/>
                  <a:gd name="T11" fmla="*/ 462 h 1963"/>
                  <a:gd name="T12" fmla="*/ 243 w 810"/>
                  <a:gd name="T13" fmla="*/ 516 h 1963"/>
                  <a:gd name="T14" fmla="*/ 62 w 810"/>
                  <a:gd name="T15" fmla="*/ 556 h 1963"/>
                  <a:gd name="T16" fmla="*/ 333 w 810"/>
                  <a:gd name="T17" fmla="*/ 516 h 1963"/>
                  <a:gd name="T18" fmla="*/ 270 w 810"/>
                  <a:gd name="T19" fmla="*/ 492 h 1963"/>
                  <a:gd name="T20" fmla="*/ 277 w 810"/>
                  <a:gd name="T21" fmla="*/ 468 h 1963"/>
                  <a:gd name="T22" fmla="*/ 279 w 810"/>
                  <a:gd name="T23" fmla="*/ 421 h 1963"/>
                  <a:gd name="T24" fmla="*/ 274 w 810"/>
                  <a:gd name="T25" fmla="*/ 388 h 1963"/>
                  <a:gd name="T26" fmla="*/ 261 w 810"/>
                  <a:gd name="T27" fmla="*/ 375 h 1963"/>
                  <a:gd name="T28" fmla="*/ 356 w 810"/>
                  <a:gd name="T29" fmla="*/ 8 h 1963"/>
                  <a:gd name="T30" fmla="*/ 449 w 810"/>
                  <a:gd name="T31" fmla="*/ 19 h 1963"/>
                  <a:gd name="T32" fmla="*/ 540 w 810"/>
                  <a:gd name="T33" fmla="*/ 43 h 1963"/>
                  <a:gd name="T34" fmla="*/ 623 w 810"/>
                  <a:gd name="T35" fmla="*/ 83 h 1963"/>
                  <a:gd name="T36" fmla="*/ 695 w 810"/>
                  <a:gd name="T37" fmla="*/ 143 h 1963"/>
                  <a:gd name="T38" fmla="*/ 745 w 810"/>
                  <a:gd name="T39" fmla="*/ 216 h 1963"/>
                  <a:gd name="T40" fmla="*/ 774 w 810"/>
                  <a:gd name="T41" fmla="*/ 295 h 1963"/>
                  <a:gd name="T42" fmla="*/ 791 w 810"/>
                  <a:gd name="T43" fmla="*/ 380 h 1963"/>
                  <a:gd name="T44" fmla="*/ 805 w 810"/>
                  <a:gd name="T45" fmla="*/ 590 h 1963"/>
                  <a:gd name="T46" fmla="*/ 809 w 810"/>
                  <a:gd name="T47" fmla="*/ 923 h 1963"/>
                  <a:gd name="T48" fmla="*/ 803 w 810"/>
                  <a:gd name="T49" fmla="*/ 1257 h 1963"/>
                  <a:gd name="T50" fmla="*/ 507 w 810"/>
                  <a:gd name="T51" fmla="*/ 1424 h 1963"/>
                  <a:gd name="T52" fmla="*/ 503 w 810"/>
                  <a:gd name="T53" fmla="*/ 567 h 1963"/>
                  <a:gd name="T54" fmla="*/ 474 w 810"/>
                  <a:gd name="T55" fmla="*/ 567 h 1963"/>
                  <a:gd name="T56" fmla="*/ 434 w 810"/>
                  <a:gd name="T57" fmla="*/ 569 h 1963"/>
                  <a:gd name="T58" fmla="*/ 405 w 810"/>
                  <a:gd name="T59" fmla="*/ 569 h 1963"/>
                  <a:gd name="T60" fmla="*/ 397 w 810"/>
                  <a:gd name="T61" fmla="*/ 574 h 1963"/>
                  <a:gd name="T62" fmla="*/ 392 w 810"/>
                  <a:gd name="T63" fmla="*/ 609 h 1963"/>
                  <a:gd name="T64" fmla="*/ 390 w 810"/>
                  <a:gd name="T65" fmla="*/ 673 h 1963"/>
                  <a:gd name="T66" fmla="*/ 387 w 810"/>
                  <a:gd name="T67" fmla="*/ 758 h 1963"/>
                  <a:gd name="T68" fmla="*/ 388 w 810"/>
                  <a:gd name="T69" fmla="*/ 858 h 1963"/>
                  <a:gd name="T70" fmla="*/ 388 w 810"/>
                  <a:gd name="T71" fmla="*/ 965 h 1963"/>
                  <a:gd name="T72" fmla="*/ 391 w 810"/>
                  <a:gd name="T73" fmla="*/ 1073 h 1963"/>
                  <a:gd name="T74" fmla="*/ 392 w 810"/>
                  <a:gd name="T75" fmla="*/ 1177 h 1963"/>
                  <a:gd name="T76" fmla="*/ 395 w 810"/>
                  <a:gd name="T77" fmla="*/ 1267 h 1963"/>
                  <a:gd name="T78" fmla="*/ 396 w 810"/>
                  <a:gd name="T79" fmla="*/ 1338 h 1963"/>
                  <a:gd name="T80" fmla="*/ 397 w 810"/>
                  <a:gd name="T81" fmla="*/ 1384 h 1963"/>
                  <a:gd name="T82" fmla="*/ 397 w 810"/>
                  <a:gd name="T83" fmla="*/ 1963 h 1963"/>
                  <a:gd name="T84" fmla="*/ 5 w 810"/>
                  <a:gd name="T85" fmla="*/ 375 h 1963"/>
                  <a:gd name="T86" fmla="*/ 232 w 810"/>
                  <a:gd name="T87" fmla="*/ 148 h 1963"/>
                  <a:gd name="T88" fmla="*/ 232 w 810"/>
                  <a:gd name="T89" fmla="*/ 147 h 1963"/>
                  <a:gd name="T90" fmla="*/ 230 w 810"/>
                  <a:gd name="T91" fmla="*/ 98 h 1963"/>
                  <a:gd name="T92" fmla="*/ 274 w 810"/>
                  <a:gd name="T93" fmla="*/ 98 h 1963"/>
                  <a:gd name="T94" fmla="*/ 275 w 810"/>
                  <a:gd name="T95" fmla="*/ 98 h 1963"/>
                  <a:gd name="T96" fmla="*/ 291 w 810"/>
                  <a:gd name="T97" fmla="*/ 79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1963">
                    <a:moveTo>
                      <a:pt x="66" y="1633"/>
                    </a:moveTo>
                    <a:lnTo>
                      <a:pt x="66" y="1677"/>
                    </a:lnTo>
                    <a:lnTo>
                      <a:pt x="336" y="1677"/>
                    </a:lnTo>
                    <a:lnTo>
                      <a:pt x="336" y="1633"/>
                    </a:lnTo>
                    <a:lnTo>
                      <a:pt x="66" y="1633"/>
                    </a:lnTo>
                    <a:close/>
                    <a:moveTo>
                      <a:pt x="261" y="375"/>
                    </a:moveTo>
                    <a:lnTo>
                      <a:pt x="254" y="379"/>
                    </a:lnTo>
                    <a:lnTo>
                      <a:pt x="248" y="388"/>
                    </a:lnTo>
                    <a:lnTo>
                      <a:pt x="244" y="403"/>
                    </a:lnTo>
                    <a:lnTo>
                      <a:pt x="243" y="421"/>
                    </a:lnTo>
                    <a:lnTo>
                      <a:pt x="243" y="451"/>
                    </a:lnTo>
                    <a:lnTo>
                      <a:pt x="244" y="462"/>
                    </a:lnTo>
                    <a:lnTo>
                      <a:pt x="243" y="462"/>
                    </a:lnTo>
                    <a:lnTo>
                      <a:pt x="243" y="516"/>
                    </a:lnTo>
                    <a:lnTo>
                      <a:pt x="62" y="516"/>
                    </a:lnTo>
                    <a:lnTo>
                      <a:pt x="62" y="556"/>
                    </a:lnTo>
                    <a:lnTo>
                      <a:pt x="333" y="556"/>
                    </a:lnTo>
                    <a:lnTo>
                      <a:pt x="333" y="516"/>
                    </a:lnTo>
                    <a:lnTo>
                      <a:pt x="270" y="516"/>
                    </a:lnTo>
                    <a:lnTo>
                      <a:pt x="270" y="492"/>
                    </a:lnTo>
                    <a:lnTo>
                      <a:pt x="275" y="482"/>
                    </a:lnTo>
                    <a:lnTo>
                      <a:pt x="277" y="468"/>
                    </a:lnTo>
                    <a:lnTo>
                      <a:pt x="279" y="451"/>
                    </a:lnTo>
                    <a:lnTo>
                      <a:pt x="279" y="421"/>
                    </a:lnTo>
                    <a:lnTo>
                      <a:pt x="277" y="403"/>
                    </a:lnTo>
                    <a:lnTo>
                      <a:pt x="274" y="388"/>
                    </a:lnTo>
                    <a:lnTo>
                      <a:pt x="268" y="379"/>
                    </a:lnTo>
                    <a:lnTo>
                      <a:pt x="261" y="375"/>
                    </a:lnTo>
                    <a:close/>
                    <a:moveTo>
                      <a:pt x="203" y="0"/>
                    </a:moveTo>
                    <a:lnTo>
                      <a:pt x="356" y="8"/>
                    </a:lnTo>
                    <a:lnTo>
                      <a:pt x="402" y="13"/>
                    </a:lnTo>
                    <a:lnTo>
                      <a:pt x="449" y="19"/>
                    </a:lnTo>
                    <a:lnTo>
                      <a:pt x="495" y="29"/>
                    </a:lnTo>
                    <a:lnTo>
                      <a:pt x="540" y="43"/>
                    </a:lnTo>
                    <a:lnTo>
                      <a:pt x="582" y="61"/>
                    </a:lnTo>
                    <a:lnTo>
                      <a:pt x="623" y="83"/>
                    </a:lnTo>
                    <a:lnTo>
                      <a:pt x="661" y="111"/>
                    </a:lnTo>
                    <a:lnTo>
                      <a:pt x="695" y="143"/>
                    </a:lnTo>
                    <a:lnTo>
                      <a:pt x="722" y="179"/>
                    </a:lnTo>
                    <a:lnTo>
                      <a:pt x="745" y="216"/>
                    </a:lnTo>
                    <a:lnTo>
                      <a:pt x="762" y="255"/>
                    </a:lnTo>
                    <a:lnTo>
                      <a:pt x="774" y="295"/>
                    </a:lnTo>
                    <a:lnTo>
                      <a:pt x="785" y="337"/>
                    </a:lnTo>
                    <a:lnTo>
                      <a:pt x="791" y="380"/>
                    </a:lnTo>
                    <a:lnTo>
                      <a:pt x="795" y="423"/>
                    </a:lnTo>
                    <a:lnTo>
                      <a:pt x="805" y="590"/>
                    </a:lnTo>
                    <a:lnTo>
                      <a:pt x="810" y="757"/>
                    </a:lnTo>
                    <a:lnTo>
                      <a:pt x="809" y="923"/>
                    </a:lnTo>
                    <a:lnTo>
                      <a:pt x="806" y="1090"/>
                    </a:lnTo>
                    <a:lnTo>
                      <a:pt x="803" y="1257"/>
                    </a:lnTo>
                    <a:lnTo>
                      <a:pt x="800" y="1424"/>
                    </a:lnTo>
                    <a:lnTo>
                      <a:pt x="507" y="1424"/>
                    </a:lnTo>
                    <a:lnTo>
                      <a:pt x="507" y="567"/>
                    </a:lnTo>
                    <a:lnTo>
                      <a:pt x="503" y="567"/>
                    </a:lnTo>
                    <a:lnTo>
                      <a:pt x="490" y="567"/>
                    </a:lnTo>
                    <a:lnTo>
                      <a:pt x="474" y="567"/>
                    </a:lnTo>
                    <a:lnTo>
                      <a:pt x="455" y="567"/>
                    </a:lnTo>
                    <a:lnTo>
                      <a:pt x="434" y="569"/>
                    </a:lnTo>
                    <a:lnTo>
                      <a:pt x="418" y="569"/>
                    </a:lnTo>
                    <a:lnTo>
                      <a:pt x="405" y="569"/>
                    </a:lnTo>
                    <a:lnTo>
                      <a:pt x="401" y="569"/>
                    </a:lnTo>
                    <a:lnTo>
                      <a:pt x="397" y="574"/>
                    </a:lnTo>
                    <a:lnTo>
                      <a:pt x="395" y="588"/>
                    </a:lnTo>
                    <a:lnTo>
                      <a:pt x="392" y="609"/>
                    </a:lnTo>
                    <a:lnTo>
                      <a:pt x="391" y="639"/>
                    </a:lnTo>
                    <a:lnTo>
                      <a:pt x="390" y="673"/>
                    </a:lnTo>
                    <a:lnTo>
                      <a:pt x="388" y="714"/>
                    </a:lnTo>
                    <a:lnTo>
                      <a:pt x="387" y="758"/>
                    </a:lnTo>
                    <a:lnTo>
                      <a:pt x="387" y="806"/>
                    </a:lnTo>
                    <a:lnTo>
                      <a:pt x="388" y="858"/>
                    </a:lnTo>
                    <a:lnTo>
                      <a:pt x="388" y="910"/>
                    </a:lnTo>
                    <a:lnTo>
                      <a:pt x="388" y="965"/>
                    </a:lnTo>
                    <a:lnTo>
                      <a:pt x="390" y="1019"/>
                    </a:lnTo>
                    <a:lnTo>
                      <a:pt x="391" y="1073"/>
                    </a:lnTo>
                    <a:lnTo>
                      <a:pt x="392" y="1126"/>
                    </a:lnTo>
                    <a:lnTo>
                      <a:pt x="392" y="1177"/>
                    </a:lnTo>
                    <a:lnTo>
                      <a:pt x="393" y="1224"/>
                    </a:lnTo>
                    <a:lnTo>
                      <a:pt x="395" y="1267"/>
                    </a:lnTo>
                    <a:lnTo>
                      <a:pt x="396" y="1305"/>
                    </a:lnTo>
                    <a:lnTo>
                      <a:pt x="396" y="1338"/>
                    </a:lnTo>
                    <a:lnTo>
                      <a:pt x="397" y="1365"/>
                    </a:lnTo>
                    <a:lnTo>
                      <a:pt x="397" y="1384"/>
                    </a:lnTo>
                    <a:lnTo>
                      <a:pt x="397" y="1396"/>
                    </a:lnTo>
                    <a:lnTo>
                      <a:pt x="397" y="1963"/>
                    </a:lnTo>
                    <a:lnTo>
                      <a:pt x="0" y="1963"/>
                    </a:lnTo>
                    <a:lnTo>
                      <a:pt x="5" y="375"/>
                    </a:lnTo>
                    <a:lnTo>
                      <a:pt x="229" y="148"/>
                    </a:lnTo>
                    <a:lnTo>
                      <a:pt x="232" y="148"/>
                    </a:lnTo>
                    <a:lnTo>
                      <a:pt x="232" y="147"/>
                    </a:lnTo>
                    <a:lnTo>
                      <a:pt x="232" y="147"/>
                    </a:lnTo>
                    <a:lnTo>
                      <a:pt x="232" y="147"/>
                    </a:lnTo>
                    <a:lnTo>
                      <a:pt x="230" y="98"/>
                    </a:lnTo>
                    <a:lnTo>
                      <a:pt x="272" y="98"/>
                    </a:lnTo>
                    <a:lnTo>
                      <a:pt x="274" y="98"/>
                    </a:lnTo>
                    <a:lnTo>
                      <a:pt x="274" y="98"/>
                    </a:lnTo>
                    <a:lnTo>
                      <a:pt x="275" y="98"/>
                    </a:lnTo>
                    <a:lnTo>
                      <a:pt x="275" y="97"/>
                    </a:lnTo>
                    <a:lnTo>
                      <a:pt x="291" y="79"/>
                    </a:lnTo>
                    <a:lnTo>
                      <a:pt x="203"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50">
                  <a:solidFill>
                    <a:srgbClr val="1B3B41"/>
                  </a:solidFill>
                </a:endParaRPr>
              </a:p>
            </p:txBody>
          </p:sp>
          <p:sp>
            <p:nvSpPr>
              <p:cNvPr id="91" name="Oval 90"/>
              <p:cNvSpPr/>
              <p:nvPr/>
            </p:nvSpPr>
            <p:spPr bwMode="auto">
              <a:xfrm>
                <a:off x="1063841" y="1101613"/>
                <a:ext cx="471420" cy="191469"/>
              </a:xfrm>
              <a:prstGeom prst="ellipse">
                <a:avLst/>
              </a:prstGeom>
              <a:solidFill>
                <a:srgbClr val="0070C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92" name="Flowchart: Manual Input 91"/>
              <p:cNvSpPr/>
              <p:nvPr/>
            </p:nvSpPr>
            <p:spPr bwMode="auto">
              <a:xfrm>
                <a:off x="1125423" y="1127781"/>
                <a:ext cx="187624" cy="135559"/>
              </a:xfrm>
              <a:prstGeom prst="flowChartManualInput">
                <a:avLst/>
              </a:prstGeom>
              <a:solidFill>
                <a:schemeClr val="accent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93" name="Flowchart: Manual Input 92"/>
              <p:cNvSpPr/>
              <p:nvPr/>
            </p:nvSpPr>
            <p:spPr bwMode="auto">
              <a:xfrm flipH="1">
                <a:off x="1288339" y="1124678"/>
                <a:ext cx="187624" cy="138662"/>
              </a:xfrm>
              <a:prstGeom prst="flowChartManualInput">
                <a:avLst/>
              </a:prstGeom>
              <a:solidFill>
                <a:schemeClr val="accent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76" y="1129413"/>
                <a:ext cx="112345" cy="128028"/>
              </a:xfrm>
              <a:prstGeom prst="rect">
                <a:avLst/>
              </a:prstGeom>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4087" y="1614022"/>
                <a:ext cx="170261" cy="194030"/>
              </a:xfrm>
              <a:prstGeom prst="rect">
                <a:avLst/>
              </a:prstGeom>
            </p:spPr>
          </p:pic>
        </p:grpSp>
      </p:grpSp>
      <p:sp>
        <p:nvSpPr>
          <p:cNvPr id="96" name="Oval 95"/>
          <p:cNvSpPr/>
          <p:nvPr/>
        </p:nvSpPr>
        <p:spPr bwMode="auto">
          <a:xfrm>
            <a:off x="7273441" y="2126900"/>
            <a:ext cx="1851326" cy="1848033"/>
          </a:xfrm>
          <a:prstGeom prst="ellipse">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97" name="TextBox 96"/>
          <p:cNvSpPr txBox="1"/>
          <p:nvPr/>
        </p:nvSpPr>
        <p:spPr>
          <a:xfrm>
            <a:off x="7997261" y="2392216"/>
            <a:ext cx="966154" cy="184666"/>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Education</a:t>
            </a:r>
          </a:p>
        </p:txBody>
      </p:sp>
      <p:sp>
        <p:nvSpPr>
          <p:cNvPr id="98" name="TextBox 97"/>
          <p:cNvSpPr txBox="1"/>
          <p:nvPr/>
        </p:nvSpPr>
        <p:spPr>
          <a:xfrm>
            <a:off x="1886214" y="3209396"/>
            <a:ext cx="1345289" cy="646331"/>
          </a:xfrm>
          <a:prstGeom prst="rect">
            <a:avLst/>
          </a:prstGeom>
          <a:noFill/>
        </p:spPr>
        <p:txBody>
          <a:bodyPr wrap="square" rtlCol="0">
            <a:spAutoFit/>
          </a:bodyPr>
          <a:lstStyle/>
          <a:p>
            <a:r>
              <a:rPr lang="en-US" sz="900" dirty="0">
                <a:solidFill>
                  <a:prstClr val="white"/>
                </a:solidFill>
              </a:rPr>
              <a:t>Criminal History</a:t>
            </a:r>
          </a:p>
          <a:p>
            <a:r>
              <a:rPr lang="en-US" sz="900" dirty="0">
                <a:solidFill>
                  <a:prstClr val="white"/>
                </a:solidFill>
              </a:rPr>
              <a:t>Incarceration</a:t>
            </a:r>
          </a:p>
          <a:p>
            <a:r>
              <a:rPr lang="en-US" sz="900" dirty="0">
                <a:solidFill>
                  <a:prstClr val="white"/>
                </a:solidFill>
              </a:rPr>
              <a:t>Probation/Parole</a:t>
            </a:r>
          </a:p>
          <a:p>
            <a:r>
              <a:rPr lang="en-US" sz="900" dirty="0">
                <a:solidFill>
                  <a:prstClr val="white"/>
                </a:solidFill>
              </a:rPr>
              <a:t>Sex Offender Registry</a:t>
            </a:r>
          </a:p>
        </p:txBody>
      </p:sp>
      <p:sp>
        <p:nvSpPr>
          <p:cNvPr id="99" name="TextBox 98"/>
          <p:cNvSpPr txBox="1"/>
          <p:nvPr/>
        </p:nvSpPr>
        <p:spPr>
          <a:xfrm>
            <a:off x="3036321" y="4869766"/>
            <a:ext cx="1345289" cy="646331"/>
          </a:xfrm>
          <a:prstGeom prst="rect">
            <a:avLst/>
          </a:prstGeom>
          <a:noFill/>
        </p:spPr>
        <p:txBody>
          <a:bodyPr wrap="square" rtlCol="0">
            <a:spAutoFit/>
          </a:bodyPr>
          <a:lstStyle/>
          <a:p>
            <a:r>
              <a:rPr lang="en-US" sz="900" dirty="0">
                <a:solidFill>
                  <a:prstClr val="white"/>
                </a:solidFill>
              </a:rPr>
              <a:t>Physical Health</a:t>
            </a:r>
          </a:p>
          <a:p>
            <a:r>
              <a:rPr lang="en-US" sz="900" dirty="0">
                <a:solidFill>
                  <a:prstClr val="white"/>
                </a:solidFill>
              </a:rPr>
              <a:t>Mental Health</a:t>
            </a:r>
          </a:p>
          <a:p>
            <a:r>
              <a:rPr lang="en-US" sz="900" dirty="0">
                <a:solidFill>
                  <a:prstClr val="white"/>
                </a:solidFill>
              </a:rPr>
              <a:t>Behavioral Health</a:t>
            </a:r>
          </a:p>
          <a:p>
            <a:r>
              <a:rPr lang="en-US" sz="900" dirty="0">
                <a:solidFill>
                  <a:prstClr val="white"/>
                </a:solidFill>
              </a:rPr>
              <a:t>Vital Records</a:t>
            </a:r>
          </a:p>
        </p:txBody>
      </p:sp>
      <p:sp>
        <p:nvSpPr>
          <p:cNvPr id="100" name="TextBox 99"/>
          <p:cNvSpPr txBox="1"/>
          <p:nvPr/>
        </p:nvSpPr>
        <p:spPr>
          <a:xfrm>
            <a:off x="4985589" y="4834379"/>
            <a:ext cx="1402094" cy="646331"/>
          </a:xfrm>
          <a:prstGeom prst="rect">
            <a:avLst/>
          </a:prstGeom>
          <a:noFill/>
        </p:spPr>
        <p:txBody>
          <a:bodyPr wrap="square" rtlCol="0">
            <a:spAutoFit/>
          </a:bodyPr>
          <a:lstStyle/>
          <a:p>
            <a:r>
              <a:rPr lang="en-US" sz="900" dirty="0">
                <a:solidFill>
                  <a:prstClr val="white"/>
                </a:solidFill>
              </a:rPr>
              <a:t>Tax Information </a:t>
            </a:r>
          </a:p>
          <a:p>
            <a:r>
              <a:rPr lang="en-US" sz="900" dirty="0">
                <a:solidFill>
                  <a:prstClr val="white"/>
                </a:solidFill>
              </a:rPr>
              <a:t>Wage and Hours</a:t>
            </a:r>
          </a:p>
          <a:p>
            <a:r>
              <a:rPr lang="en-US" sz="900" dirty="0">
                <a:solidFill>
                  <a:prstClr val="white"/>
                </a:solidFill>
              </a:rPr>
              <a:t>Unemployment</a:t>
            </a:r>
          </a:p>
          <a:p>
            <a:r>
              <a:rPr lang="en-US" sz="900" dirty="0">
                <a:solidFill>
                  <a:prstClr val="white"/>
                </a:solidFill>
              </a:rPr>
              <a:t>Workers Compensation</a:t>
            </a:r>
          </a:p>
        </p:txBody>
      </p:sp>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3656" y="2576881"/>
            <a:ext cx="486323" cy="487542"/>
          </a:xfrm>
          <a:prstGeom prst="rect">
            <a:avLst/>
          </a:prstGeom>
        </p:spPr>
      </p:pic>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7261" y="2568766"/>
            <a:ext cx="831999" cy="1169507"/>
          </a:xfrm>
          <a:prstGeom prst="rect">
            <a:avLst/>
          </a:prstGeom>
          <a:effectLst>
            <a:outerShdw blurRad="63500" sx="101000" sy="101000" algn="ctr" rotWithShape="0">
              <a:prstClr val="black">
                <a:alpha val="30000"/>
              </a:prstClr>
            </a:outerShdw>
          </a:effectLst>
        </p:spPr>
      </p:pic>
      <p:sp>
        <p:nvSpPr>
          <p:cNvPr id="103" name="TextBox 102"/>
          <p:cNvSpPr txBox="1"/>
          <p:nvPr/>
        </p:nvSpPr>
        <p:spPr>
          <a:xfrm>
            <a:off x="6009024" y="3213710"/>
            <a:ext cx="1481938" cy="369332"/>
          </a:xfrm>
          <a:prstGeom prst="rect">
            <a:avLst/>
          </a:prstGeom>
          <a:noFill/>
        </p:spPr>
        <p:txBody>
          <a:bodyPr wrap="square" rtlCol="0">
            <a:spAutoFit/>
          </a:bodyPr>
          <a:lstStyle/>
          <a:p>
            <a:r>
              <a:rPr lang="en-US" sz="900" dirty="0">
                <a:solidFill>
                  <a:prstClr val="white"/>
                </a:solidFill>
              </a:rPr>
              <a:t>School Attendance</a:t>
            </a:r>
          </a:p>
          <a:p>
            <a:r>
              <a:rPr lang="en-US" sz="900" dirty="0">
                <a:solidFill>
                  <a:prstClr val="white"/>
                </a:solidFill>
              </a:rPr>
              <a:t>Academic Performance</a:t>
            </a:r>
          </a:p>
        </p:txBody>
      </p:sp>
      <p:pic>
        <p:nvPicPr>
          <p:cNvPr id="104" name="Picture 10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980639">
            <a:off x="7518918" y="3191561"/>
            <a:ext cx="395872" cy="393898"/>
          </a:xfrm>
          <a:prstGeom prst="rect">
            <a:avLst/>
          </a:prstGeom>
        </p:spPr>
      </p:pic>
      <p:grpSp>
        <p:nvGrpSpPr>
          <p:cNvPr id="105" name="Group 104"/>
          <p:cNvGrpSpPr/>
          <p:nvPr/>
        </p:nvGrpSpPr>
        <p:grpSpPr>
          <a:xfrm>
            <a:off x="5346256" y="1249537"/>
            <a:ext cx="1851326" cy="1848033"/>
            <a:chOff x="203687" y="3022460"/>
            <a:chExt cx="1851326" cy="1848033"/>
          </a:xfrm>
        </p:grpSpPr>
        <p:sp>
          <p:nvSpPr>
            <p:cNvPr id="106" name="Oval 105"/>
            <p:cNvSpPr/>
            <p:nvPr/>
          </p:nvSpPr>
          <p:spPr bwMode="auto">
            <a:xfrm>
              <a:off x="203687" y="3022460"/>
              <a:ext cx="1851326" cy="1848033"/>
            </a:xfrm>
            <a:prstGeom prst="ellipse">
              <a:avLst/>
            </a:prstGeom>
            <a:solidFill>
              <a:srgbClr val="92D05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sp>
          <p:nvSpPr>
            <p:cNvPr id="107" name="TextBox 106"/>
            <p:cNvSpPr txBox="1"/>
            <p:nvPr/>
          </p:nvSpPr>
          <p:spPr>
            <a:xfrm>
              <a:off x="335412" y="3506429"/>
              <a:ext cx="917150" cy="369332"/>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Citizen Engagement</a:t>
              </a:r>
            </a:p>
          </p:txBody>
        </p:sp>
      </p:grpSp>
      <p:grpSp>
        <p:nvGrpSpPr>
          <p:cNvPr id="108" name="Group 107"/>
          <p:cNvGrpSpPr/>
          <p:nvPr/>
        </p:nvGrpSpPr>
        <p:grpSpPr>
          <a:xfrm>
            <a:off x="2092545" y="1248063"/>
            <a:ext cx="1849781" cy="1833658"/>
            <a:chOff x="6871551" y="2995887"/>
            <a:chExt cx="1849781" cy="1833658"/>
          </a:xfrm>
        </p:grpSpPr>
        <p:sp>
          <p:nvSpPr>
            <p:cNvPr id="109" name="Oval 108"/>
            <p:cNvSpPr/>
            <p:nvPr/>
          </p:nvSpPr>
          <p:spPr bwMode="auto">
            <a:xfrm>
              <a:off x="6871551" y="2995887"/>
              <a:ext cx="1849781" cy="1833658"/>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78" fontAlgn="base">
                <a:spcBef>
                  <a:spcPct val="50000"/>
                </a:spcBef>
                <a:spcAft>
                  <a:spcPct val="17000"/>
                </a:spcAft>
                <a:buClr>
                  <a:srgbClr val="000000"/>
                </a:buClr>
              </a:pPr>
              <a:endParaRPr lang="en-US" sz="1400">
                <a:solidFill>
                  <a:srgbClr val="292929"/>
                </a:solidFill>
              </a:endParaRPr>
            </a:p>
          </p:txBody>
        </p:sp>
        <p:grpSp>
          <p:nvGrpSpPr>
            <p:cNvPr id="110" name="Group 109"/>
            <p:cNvGrpSpPr/>
            <p:nvPr/>
          </p:nvGrpSpPr>
          <p:grpSpPr>
            <a:xfrm>
              <a:off x="6936088" y="3570912"/>
              <a:ext cx="1052580" cy="639601"/>
              <a:chOff x="5958904" y="4989962"/>
              <a:chExt cx="1981068" cy="836985"/>
            </a:xfrm>
          </p:grpSpPr>
          <p:sp>
            <p:nvSpPr>
              <p:cNvPr id="111" name="TextBox 110"/>
              <p:cNvSpPr txBox="1"/>
              <p:nvPr/>
            </p:nvSpPr>
            <p:spPr>
              <a:xfrm>
                <a:off x="5958904" y="4989962"/>
                <a:ext cx="1730550" cy="241655"/>
              </a:xfrm>
              <a:prstGeom prst="rect">
                <a:avLst/>
              </a:prstGeom>
              <a:noFill/>
              <a:ln>
                <a:noFill/>
                <a:headEnd type="none" w="med" len="med"/>
                <a:tailEnd type="none" w="med" len="med"/>
              </a:ln>
            </p:spPr>
            <p:txBody>
              <a:bodyPr wrap="square" lIns="0" tIns="0" rIns="0" bIns="0" rtlCol="0">
                <a:spAutoFit/>
              </a:bodyPr>
              <a:lstStyle/>
              <a:p>
                <a:r>
                  <a:rPr lang="en-US" sz="1200" spc="-28" dirty="0">
                    <a:solidFill>
                      <a:prstClr val="white"/>
                    </a:solidFill>
                    <a:ea typeface="Segoe UI" pitchFamily="34" charset="0"/>
                    <a:cs typeface="Segoe UI" pitchFamily="34" charset="0"/>
                  </a:rPr>
                  <a:t>Social Services</a:t>
                </a:r>
              </a:p>
            </p:txBody>
          </p:sp>
          <p:sp>
            <p:nvSpPr>
              <p:cNvPr id="112" name="Freeform 7"/>
              <p:cNvSpPr>
                <a:spLocks/>
              </p:cNvSpPr>
              <p:nvPr/>
            </p:nvSpPr>
            <p:spPr bwMode="auto">
              <a:xfrm flipH="1">
                <a:off x="7055491" y="582189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sp>
            <p:nvSpPr>
              <p:cNvPr id="113" name="Freeform 9"/>
              <p:cNvSpPr>
                <a:spLocks/>
              </p:cNvSpPr>
              <p:nvPr/>
            </p:nvSpPr>
            <p:spPr bwMode="auto">
              <a:xfrm flipH="1">
                <a:off x="7939972" y="5826028"/>
                <a:ext cx="0" cy="919"/>
              </a:xfrm>
              <a:custGeom>
                <a:avLst/>
                <a:gdLst>
                  <a:gd name="T0" fmla="*/ 0 h 6"/>
                  <a:gd name="T1" fmla="*/ 0 h 6"/>
                  <a:gd name="T2" fmla="*/ 6 h 6"/>
                  <a:gd name="T3" fmla="*/ 6 h 6"/>
                  <a:gd name="T4" fmla="*/ 0 h 6"/>
                  <a:gd name="T5" fmla="*/ 0 h 6"/>
                  <a:gd name="T6" fmla="*/ 0 h 6"/>
                  <a:gd name="T7" fmla="*/ 0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0"/>
                    </a:moveTo>
                    <a:lnTo>
                      <a:pt x="0" y="0"/>
                    </a:lnTo>
                    <a:lnTo>
                      <a:pt x="0" y="6"/>
                    </a:lnTo>
                    <a:lnTo>
                      <a:pt x="0" y="6"/>
                    </a:lnTo>
                    <a:lnTo>
                      <a:pt x="0" y="0"/>
                    </a:lnTo>
                    <a:lnTo>
                      <a:pt x="0" y="0"/>
                    </a:lnTo>
                    <a:lnTo>
                      <a:pt x="0" y="0"/>
                    </a:lnTo>
                    <a:lnTo>
                      <a:pt x="0" y="0"/>
                    </a:lnTo>
                    <a:close/>
                  </a:path>
                </a:pathLst>
              </a:custGeom>
              <a:solidFill>
                <a:srgbClr val="FFFFFF"/>
              </a:solidFill>
              <a:ln w="4">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1050" dirty="0">
                  <a:solidFill>
                    <a:srgbClr val="1B3B41"/>
                  </a:solidFill>
                </a:endParaRPr>
              </a:p>
            </p:txBody>
          </p:sp>
        </p:grpSp>
      </p:grpSp>
      <p:sp>
        <p:nvSpPr>
          <p:cNvPr id="114" name="TextBox 113"/>
          <p:cNvSpPr txBox="1"/>
          <p:nvPr/>
        </p:nvSpPr>
        <p:spPr>
          <a:xfrm>
            <a:off x="1011438" y="1329615"/>
            <a:ext cx="1345289" cy="646331"/>
          </a:xfrm>
          <a:prstGeom prst="rect">
            <a:avLst/>
          </a:prstGeom>
          <a:noFill/>
        </p:spPr>
        <p:txBody>
          <a:bodyPr wrap="square" rtlCol="0">
            <a:spAutoFit/>
          </a:bodyPr>
          <a:lstStyle/>
          <a:p>
            <a:r>
              <a:rPr lang="en-US" sz="900" dirty="0">
                <a:solidFill>
                  <a:prstClr val="white"/>
                </a:solidFill>
              </a:rPr>
              <a:t>Housing</a:t>
            </a:r>
          </a:p>
          <a:p>
            <a:r>
              <a:rPr lang="en-US" sz="900" dirty="0">
                <a:solidFill>
                  <a:prstClr val="white"/>
                </a:solidFill>
              </a:rPr>
              <a:t>Food Assistance</a:t>
            </a:r>
          </a:p>
          <a:p>
            <a:r>
              <a:rPr lang="en-US" sz="900" dirty="0">
                <a:solidFill>
                  <a:prstClr val="white"/>
                </a:solidFill>
              </a:rPr>
              <a:t>Childcare Subsidies</a:t>
            </a:r>
          </a:p>
          <a:p>
            <a:r>
              <a:rPr lang="en-US" sz="900" dirty="0">
                <a:solidFill>
                  <a:prstClr val="white"/>
                </a:solidFill>
              </a:rPr>
              <a:t>Energy Assistance</a:t>
            </a:r>
          </a:p>
        </p:txBody>
      </p:sp>
      <p:sp>
        <p:nvSpPr>
          <p:cNvPr id="115" name="TextBox 114"/>
          <p:cNvSpPr txBox="1"/>
          <p:nvPr/>
        </p:nvSpPr>
        <p:spPr>
          <a:xfrm>
            <a:off x="7124813" y="1379029"/>
            <a:ext cx="1345289" cy="507831"/>
          </a:xfrm>
          <a:prstGeom prst="rect">
            <a:avLst/>
          </a:prstGeom>
          <a:noFill/>
        </p:spPr>
        <p:txBody>
          <a:bodyPr wrap="square" rtlCol="0">
            <a:spAutoFit/>
          </a:bodyPr>
          <a:lstStyle/>
          <a:p>
            <a:r>
              <a:rPr lang="en-US" sz="900" dirty="0">
                <a:solidFill>
                  <a:prstClr val="white"/>
                </a:solidFill>
              </a:rPr>
              <a:t>Business Registration</a:t>
            </a:r>
          </a:p>
          <a:p>
            <a:r>
              <a:rPr lang="en-US" sz="900" dirty="0">
                <a:solidFill>
                  <a:prstClr val="white"/>
                </a:solidFill>
              </a:rPr>
              <a:t>Licenses and Vehicles</a:t>
            </a:r>
          </a:p>
          <a:p>
            <a:r>
              <a:rPr lang="en-US" sz="900" dirty="0">
                <a:solidFill>
                  <a:prstClr val="white"/>
                </a:solidFill>
              </a:rPr>
              <a:t>Government Services</a:t>
            </a:r>
          </a:p>
        </p:txBody>
      </p:sp>
      <p:pic>
        <p:nvPicPr>
          <p:cNvPr id="116" name="Picture 1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6066" y="1552311"/>
            <a:ext cx="677088" cy="677088"/>
          </a:xfrm>
          <a:prstGeom prst="rect">
            <a:avLst/>
          </a:prstGeom>
        </p:spPr>
      </p:pic>
      <p:pic>
        <p:nvPicPr>
          <p:cNvPr id="117" name="Picture 1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9401" y="2291994"/>
            <a:ext cx="616033" cy="616033"/>
          </a:xfrm>
          <a:prstGeom prst="rect">
            <a:avLst/>
          </a:prstGeom>
        </p:spPr>
      </p:pic>
      <p:pic>
        <p:nvPicPr>
          <p:cNvPr id="118" name="Picture 117"/>
          <p:cNvPicPr>
            <a:picLocks noChangeAspect="1"/>
          </p:cNvPicPr>
          <p:nvPr/>
        </p:nvPicPr>
        <p:blipFill rotWithShape="1">
          <a:blip r:embed="rId12">
            <a:extLst>
              <a:ext uri="{28A0092B-C50C-407E-A947-70E740481C1C}">
                <a14:useLocalDpi xmlns:a14="http://schemas.microsoft.com/office/drawing/2010/main" val="0"/>
              </a:ext>
            </a:extLst>
          </a:blip>
          <a:srcRect b="30749"/>
          <a:stretch/>
        </p:blipFill>
        <p:spPr>
          <a:xfrm>
            <a:off x="6404556" y="1434868"/>
            <a:ext cx="595145" cy="1269545"/>
          </a:xfrm>
          <a:prstGeom prst="rect">
            <a:avLst/>
          </a:prstGeom>
          <a:effectLst>
            <a:outerShdw blurRad="63500" sx="101000" sy="101000" algn="ctr" rotWithShape="0">
              <a:prstClr val="black">
                <a:alpha val="30000"/>
              </a:prstClr>
            </a:outerShdw>
          </a:effectLst>
        </p:spPr>
      </p:pic>
      <p:pic>
        <p:nvPicPr>
          <p:cNvPr id="119" name="Picture 1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5408" y="2193026"/>
            <a:ext cx="608021" cy="640107"/>
          </a:xfrm>
          <a:prstGeom prst="rect">
            <a:avLst/>
          </a:prstGeom>
        </p:spPr>
      </p:pic>
      <p:sp>
        <p:nvSpPr>
          <p:cNvPr id="120" name="TextBox 119"/>
          <p:cNvSpPr txBox="1"/>
          <p:nvPr/>
        </p:nvSpPr>
        <p:spPr>
          <a:xfrm>
            <a:off x="0" y="308465"/>
            <a:ext cx="9124767" cy="584775"/>
          </a:xfrm>
          <a:prstGeom prst="rect">
            <a:avLst/>
          </a:prstGeom>
          <a:noFill/>
        </p:spPr>
        <p:txBody>
          <a:bodyPr wrap="square" rtlCol="0">
            <a:spAutoFit/>
          </a:bodyPr>
          <a:lstStyle/>
          <a:p>
            <a:pPr algn="ctr"/>
            <a:r>
              <a:rPr lang="en-US" sz="3200" dirty="0" smtClean="0">
                <a:solidFill>
                  <a:schemeClr val="bg1"/>
                </a:solidFill>
              </a:rPr>
              <a:t>Broader  Information – Better Understanding</a:t>
            </a:r>
            <a:endParaRPr lang="en-US" sz="3200" dirty="0">
              <a:solidFill>
                <a:schemeClr val="bg1"/>
              </a:solidFill>
            </a:endParaRPr>
          </a:p>
        </p:txBody>
      </p:sp>
    </p:spTree>
    <p:extLst>
      <p:ext uri="{BB962C8B-B14F-4D97-AF65-F5344CB8AC3E}">
        <p14:creationId xmlns:p14="http://schemas.microsoft.com/office/powerpoint/2010/main" val="7659613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752" y="858572"/>
            <a:ext cx="2887226" cy="362852"/>
          </a:xfrm>
          <a:prstGeom prst="rect">
            <a:avLst/>
          </a:prstGeom>
        </p:spPr>
        <p:txBody>
          <a:bodyPr/>
          <a:lstStyle>
            <a:lvl1pPr algn="r" defTabSz="182880" rtl="0" eaLnBrk="1" latinLnBrk="0" hangingPunct="1">
              <a:spcBef>
                <a:spcPct val="0"/>
              </a:spcBef>
              <a:buNone/>
              <a:defRPr sz="1600" kern="1200" cap="all" baseline="0">
                <a:solidFill>
                  <a:schemeClr val="accent3"/>
                </a:solidFill>
                <a:latin typeface="+mj-lt"/>
                <a:ea typeface="+mj-ea"/>
                <a:cs typeface="+mj-cs"/>
              </a:defRPr>
            </a:lvl1pPr>
          </a:lstStyle>
          <a:p>
            <a:r>
              <a:rPr lang="en-US" sz="2800" dirty="0">
                <a:solidFill>
                  <a:srgbClr val="92D050"/>
                </a:solidFill>
              </a:rPr>
              <a:t>The Challenges</a:t>
            </a:r>
          </a:p>
        </p:txBody>
      </p:sp>
      <p:sp>
        <p:nvSpPr>
          <p:cNvPr id="3" name="Text Placeholder 2"/>
          <p:cNvSpPr txBox="1">
            <a:spLocks/>
          </p:cNvSpPr>
          <p:nvPr/>
        </p:nvSpPr>
        <p:spPr>
          <a:xfrm>
            <a:off x="577173" y="1413185"/>
            <a:ext cx="5404079" cy="1553646"/>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342892" indent="-342892">
              <a:buClr>
                <a:srgbClr val="00539B"/>
              </a:buClr>
            </a:pPr>
            <a:r>
              <a:rPr lang="en-US" dirty="0">
                <a:solidFill>
                  <a:srgbClr val="92D050"/>
                </a:solidFill>
              </a:rPr>
              <a:t>Numerous, complex data sources</a:t>
            </a:r>
          </a:p>
          <a:p>
            <a:pPr marL="342892" indent="-342892">
              <a:buClr>
                <a:srgbClr val="00539B"/>
              </a:buClr>
            </a:pPr>
            <a:r>
              <a:rPr lang="en-US" dirty="0">
                <a:solidFill>
                  <a:srgbClr val="92D050"/>
                </a:solidFill>
              </a:rPr>
              <a:t>Many inhibitors to accessing all the data needed</a:t>
            </a:r>
          </a:p>
          <a:p>
            <a:pPr marL="342892" indent="-342892">
              <a:buClr>
                <a:srgbClr val="00539B"/>
              </a:buClr>
            </a:pPr>
            <a:r>
              <a:rPr lang="en-US" dirty="0">
                <a:solidFill>
                  <a:srgbClr val="92D050"/>
                </a:solidFill>
              </a:rPr>
              <a:t>Need to protect the security and privacy of data</a:t>
            </a:r>
          </a:p>
          <a:p>
            <a:pPr marL="342892" indent="-342892">
              <a:buClr>
                <a:srgbClr val="00539B"/>
              </a:buClr>
            </a:pPr>
            <a:r>
              <a:rPr lang="en-US" dirty="0">
                <a:solidFill>
                  <a:srgbClr val="92D050"/>
                </a:solidFill>
              </a:rPr>
              <a:t>Lack of data analytic skills</a:t>
            </a:r>
          </a:p>
        </p:txBody>
      </p:sp>
      <p:sp>
        <p:nvSpPr>
          <p:cNvPr id="4" name="Title 1"/>
          <p:cNvSpPr txBox="1">
            <a:spLocks/>
          </p:cNvSpPr>
          <p:nvPr/>
        </p:nvSpPr>
        <p:spPr>
          <a:xfrm>
            <a:off x="3435703" y="3101474"/>
            <a:ext cx="4707836" cy="49974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all" dirty="0">
                <a:solidFill>
                  <a:srgbClr val="92D050"/>
                </a:solidFill>
              </a:rPr>
              <a:t>The</a:t>
            </a:r>
            <a:r>
              <a:rPr lang="en-US" sz="2800" dirty="0">
                <a:solidFill>
                  <a:srgbClr val="92D050"/>
                </a:solidFill>
              </a:rPr>
              <a:t> </a:t>
            </a:r>
            <a:r>
              <a:rPr lang="en-US" sz="2800" cap="all" dirty="0">
                <a:solidFill>
                  <a:srgbClr val="92D050"/>
                </a:solidFill>
              </a:rPr>
              <a:t>Opportunities</a:t>
            </a:r>
          </a:p>
        </p:txBody>
      </p:sp>
      <p:pic>
        <p:nvPicPr>
          <p:cNvPr id="5" name="Picture 4" descr="Arch_Before_DataSources.png"/>
          <p:cNvPicPr>
            <a:picLocks noChangeAspect="1"/>
          </p:cNvPicPr>
          <p:nvPr/>
        </p:nvPicPr>
        <p:blipFill>
          <a:blip r:embed="rId3"/>
          <a:stretch>
            <a:fillRect/>
          </a:stretch>
        </p:blipFill>
        <p:spPr>
          <a:xfrm>
            <a:off x="6576289" y="951103"/>
            <a:ext cx="1322292" cy="2477810"/>
          </a:xfrm>
          <a:prstGeom prst="rect">
            <a:avLst/>
          </a:prstGeom>
          <a:effectLst>
            <a:outerShdw blurRad="50800" sx="101000" sy="101000" algn="ctr" rotWithShape="0">
              <a:prstClr val="black">
                <a:alpha val="3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73" y="3656618"/>
            <a:ext cx="2467887" cy="1610981"/>
          </a:xfrm>
          <a:prstGeom prst="rect">
            <a:avLst/>
          </a:prstGeom>
        </p:spPr>
      </p:pic>
      <p:sp>
        <p:nvSpPr>
          <p:cNvPr id="7" name="Text Placeholder 2"/>
          <p:cNvSpPr txBox="1">
            <a:spLocks/>
          </p:cNvSpPr>
          <p:nvPr/>
        </p:nvSpPr>
        <p:spPr>
          <a:xfrm>
            <a:off x="3435702" y="3735864"/>
            <a:ext cx="5622238" cy="16826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342892" indent="-342892" defTabSz="365751">
              <a:lnSpc>
                <a:spcPct val="130000"/>
              </a:lnSpc>
              <a:spcBef>
                <a:spcPts val="0"/>
              </a:spcBef>
              <a:buClr>
                <a:srgbClr val="00539B"/>
              </a:buClr>
              <a:buFont typeface="Arial" pitchFamily="34" charset="0"/>
              <a:buChar char="•"/>
            </a:pPr>
            <a:r>
              <a:rPr lang="en-US" sz="1800" dirty="0">
                <a:solidFill>
                  <a:srgbClr val="92D050"/>
                </a:solidFill>
              </a:rPr>
              <a:t>Create a culture for data sharing and use</a:t>
            </a:r>
          </a:p>
          <a:p>
            <a:pPr marL="342892" indent="-342892" defTabSz="365751">
              <a:lnSpc>
                <a:spcPct val="130000"/>
              </a:lnSpc>
              <a:spcBef>
                <a:spcPts val="0"/>
              </a:spcBef>
              <a:buClr>
                <a:srgbClr val="00539B"/>
              </a:buClr>
              <a:buFont typeface="Arial" pitchFamily="34" charset="0"/>
              <a:buChar char="•"/>
            </a:pPr>
            <a:r>
              <a:rPr lang="en-US" sz="1800" dirty="0">
                <a:solidFill>
                  <a:srgbClr val="92D050"/>
                </a:solidFill>
              </a:rPr>
              <a:t>Establish governance and technology to protect data</a:t>
            </a:r>
          </a:p>
          <a:p>
            <a:pPr marL="342892" indent="-342892" defTabSz="365751">
              <a:lnSpc>
                <a:spcPct val="130000"/>
              </a:lnSpc>
              <a:spcBef>
                <a:spcPts val="0"/>
              </a:spcBef>
              <a:buClr>
                <a:srgbClr val="00539B"/>
              </a:buClr>
              <a:buFont typeface="Arial" pitchFamily="34" charset="0"/>
              <a:buChar char="•"/>
            </a:pPr>
            <a:r>
              <a:rPr lang="en-US" sz="1800" dirty="0">
                <a:solidFill>
                  <a:srgbClr val="92D050"/>
                </a:solidFill>
              </a:rPr>
              <a:t>Partner with analytic organizations</a:t>
            </a:r>
          </a:p>
          <a:p>
            <a:pPr marL="342892" indent="-342892" defTabSz="365751">
              <a:lnSpc>
                <a:spcPct val="130000"/>
              </a:lnSpc>
              <a:spcBef>
                <a:spcPts val="0"/>
              </a:spcBef>
              <a:buClr>
                <a:srgbClr val="00539B"/>
              </a:buClr>
              <a:buFont typeface="Arial" pitchFamily="34" charset="0"/>
              <a:buChar char="•"/>
            </a:pPr>
            <a:r>
              <a:rPr lang="en-US" sz="1800" dirty="0">
                <a:solidFill>
                  <a:srgbClr val="92D050"/>
                </a:solidFill>
              </a:rPr>
              <a:t>Ensure more accessible and user friendly tools</a:t>
            </a:r>
          </a:p>
          <a:p>
            <a:pPr marL="342892" indent="-342892">
              <a:buClr>
                <a:srgbClr val="007DC3"/>
              </a:buClr>
              <a:buFont typeface="Arial" panose="020B0604020202020204" pitchFamily="34" charset="0"/>
              <a:buChar char="•"/>
            </a:pPr>
            <a:endParaRPr lang="en-US" dirty="0">
              <a:solidFill>
                <a:srgbClr val="000000">
                  <a:lumMod val="50000"/>
                  <a:lumOff val="50000"/>
                </a:srgbClr>
              </a:solidFill>
            </a:endParaRPr>
          </a:p>
          <a:p>
            <a:pPr marL="342892" indent="-342892">
              <a:buClr>
                <a:srgbClr val="007DC3"/>
              </a:buClr>
              <a:buFont typeface="Arial" panose="020B0604020202020204" pitchFamily="34" charset="0"/>
              <a:buChar char="•"/>
            </a:pPr>
            <a:endParaRPr lang="en-US" dirty="0">
              <a:solidFill>
                <a:srgbClr val="000000">
                  <a:lumMod val="50000"/>
                  <a:lumOff val="50000"/>
                </a:srgbClr>
              </a:solidFill>
            </a:endParaRPr>
          </a:p>
          <a:p>
            <a:pPr marL="342892" indent="-342892">
              <a:buClr>
                <a:srgbClr val="007DC3"/>
              </a:buClr>
              <a:buFont typeface="Arial" panose="020B0604020202020204" pitchFamily="34" charset="0"/>
              <a:buChar char="•"/>
            </a:pPr>
            <a:endParaRPr lang="en-US" dirty="0">
              <a:solidFill>
                <a:srgbClr val="000000">
                  <a:lumMod val="50000"/>
                  <a:lumOff val="50000"/>
                </a:srgbClr>
              </a:solidFill>
            </a:endParaRPr>
          </a:p>
        </p:txBody>
      </p:sp>
    </p:spTree>
    <p:extLst>
      <p:ext uri="{BB962C8B-B14F-4D97-AF65-F5344CB8AC3E}">
        <p14:creationId xmlns:p14="http://schemas.microsoft.com/office/powerpoint/2010/main" val="21535355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947"/>
            <a:ext cx="3127248" cy="769441"/>
          </a:xfrm>
        </p:spPr>
        <p:txBody>
          <a:bodyPr/>
          <a:lstStyle/>
          <a:p>
            <a:r>
              <a:rPr lang="en-US" sz="4400" dirty="0" smtClean="0"/>
              <a:t>Case Study</a:t>
            </a:r>
            <a:endParaRPr lang="en-US" sz="4400" dirty="0"/>
          </a:p>
        </p:txBody>
      </p:sp>
      <p:sp>
        <p:nvSpPr>
          <p:cNvPr id="3" name="Text Placeholder 2"/>
          <p:cNvSpPr>
            <a:spLocks noGrp="1"/>
          </p:cNvSpPr>
          <p:nvPr>
            <p:ph type="body" sz="quarter" idx="11"/>
          </p:nvPr>
        </p:nvSpPr>
        <p:spPr>
          <a:xfrm>
            <a:off x="3127248" y="800900"/>
            <a:ext cx="6016752" cy="430887"/>
          </a:xfrm>
        </p:spPr>
        <p:txBody>
          <a:bodyPr/>
          <a:lstStyle/>
          <a:p>
            <a:r>
              <a:rPr lang="en-US" sz="3600" dirty="0" smtClean="0">
                <a:solidFill>
                  <a:srgbClr val="90B328"/>
                </a:solidFill>
              </a:rPr>
              <a:t>Enterprise Analytics Program</a:t>
            </a:r>
            <a:endParaRPr lang="en-US" sz="3600" dirty="0">
              <a:solidFill>
                <a:srgbClr val="90B328"/>
              </a:solidFill>
            </a:endParaRPr>
          </a:p>
        </p:txBody>
      </p:sp>
      <p:sp>
        <p:nvSpPr>
          <p:cNvPr id="5" name="Text Placeholder 4"/>
          <p:cNvSpPr>
            <a:spLocks noGrp="1"/>
          </p:cNvSpPr>
          <p:nvPr>
            <p:ph type="body" sz="quarter" idx="13"/>
          </p:nvPr>
        </p:nvSpPr>
        <p:spPr>
          <a:xfrm>
            <a:off x="143383" y="2060768"/>
            <a:ext cx="2840482" cy="1655838"/>
          </a:xfrm>
        </p:spPr>
        <p:txBody>
          <a:bodyPr/>
          <a:lstStyle/>
          <a:p>
            <a:pPr algn="ctr"/>
            <a:r>
              <a:rPr lang="en-US" sz="2400" dirty="0" smtClean="0"/>
              <a:t>North Carolina</a:t>
            </a:r>
          </a:p>
          <a:p>
            <a:pPr algn="ctr"/>
            <a:endParaRPr lang="en-US" sz="2400" dirty="0"/>
          </a:p>
          <a:p>
            <a:pPr algn="ctr"/>
            <a:r>
              <a:rPr lang="en-US" sz="2400" dirty="0" smtClean="0"/>
              <a:t>Fraud, Waste</a:t>
            </a:r>
          </a:p>
          <a:p>
            <a:pPr algn="ctr"/>
            <a:r>
              <a:rPr lang="en-US" sz="2400" dirty="0" smtClean="0"/>
              <a:t> and Compliance</a:t>
            </a:r>
            <a:endParaRPr lang="en-US" sz="2400" dirty="0"/>
          </a:p>
        </p:txBody>
      </p:sp>
      <p:sp>
        <p:nvSpPr>
          <p:cNvPr id="10" name="TextBox 9"/>
          <p:cNvSpPr txBox="1"/>
          <p:nvPr/>
        </p:nvSpPr>
        <p:spPr>
          <a:xfrm>
            <a:off x="3701406" y="1604691"/>
            <a:ext cx="6016752" cy="5632311"/>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smtClean="0">
                <a:solidFill>
                  <a:srgbClr val="08649C"/>
                </a:solidFill>
              </a:rPr>
              <a:t>Legislatively Driven</a:t>
            </a:r>
          </a:p>
          <a:p>
            <a:endParaRPr lang="en-US" sz="2400" b="1" i="1" dirty="0">
              <a:solidFill>
                <a:srgbClr val="08649C"/>
              </a:solidFill>
            </a:endParaRPr>
          </a:p>
          <a:p>
            <a:pPr marL="342900" indent="-342900">
              <a:buFont typeface="Arial" panose="020B0604020202020204" pitchFamily="34" charset="0"/>
              <a:buChar char="•"/>
            </a:pPr>
            <a:r>
              <a:rPr lang="en-US" sz="2400" b="1" i="1" dirty="0" smtClean="0">
                <a:solidFill>
                  <a:srgbClr val="08649C"/>
                </a:solidFill>
              </a:rPr>
              <a:t>Broad access to data across the state</a:t>
            </a:r>
          </a:p>
          <a:p>
            <a:pPr marL="342900" indent="-342900">
              <a:buFont typeface="Arial" panose="020B0604020202020204" pitchFamily="34" charset="0"/>
              <a:buChar char="•"/>
            </a:pPr>
            <a:endParaRPr lang="en-US" sz="2400" b="1" i="1" dirty="0" smtClean="0">
              <a:solidFill>
                <a:srgbClr val="08649C"/>
              </a:solidFill>
            </a:endParaRPr>
          </a:p>
          <a:p>
            <a:pPr marL="342900" indent="-342900">
              <a:buFont typeface="Arial" panose="020B0604020202020204" pitchFamily="34" charset="0"/>
              <a:buChar char="•"/>
            </a:pPr>
            <a:r>
              <a:rPr lang="en-US" sz="2400" b="1" i="1" dirty="0" smtClean="0">
                <a:solidFill>
                  <a:srgbClr val="08649C"/>
                </a:solidFill>
              </a:rPr>
              <a:t>Solution focused</a:t>
            </a:r>
          </a:p>
          <a:p>
            <a:pPr marL="800100" lvl="1" indent="-342900">
              <a:buFont typeface="Arial" panose="020B0604020202020204" pitchFamily="34" charset="0"/>
              <a:buChar char="•"/>
            </a:pPr>
            <a:r>
              <a:rPr lang="en-US" sz="2400" b="1" i="1" dirty="0" smtClean="0">
                <a:solidFill>
                  <a:srgbClr val="08649C"/>
                </a:solidFill>
              </a:rPr>
              <a:t>Criminal Justice</a:t>
            </a:r>
          </a:p>
          <a:p>
            <a:pPr marL="800100" lvl="1" indent="-342900">
              <a:buFont typeface="Arial" panose="020B0604020202020204" pitchFamily="34" charset="0"/>
              <a:buChar char="•"/>
            </a:pPr>
            <a:r>
              <a:rPr lang="en-US" sz="2400" b="1" i="1" dirty="0" smtClean="0">
                <a:solidFill>
                  <a:srgbClr val="08649C"/>
                </a:solidFill>
              </a:rPr>
              <a:t>Fraud, waste and compliance</a:t>
            </a:r>
          </a:p>
          <a:p>
            <a:pPr marL="800100" lvl="1" indent="-342900">
              <a:buFont typeface="Arial" panose="020B0604020202020204" pitchFamily="34" charset="0"/>
              <a:buChar char="•"/>
            </a:pPr>
            <a:endParaRPr lang="en-US" sz="2400" b="1" i="1" dirty="0">
              <a:solidFill>
                <a:srgbClr val="08649C"/>
              </a:solidFill>
            </a:endParaRPr>
          </a:p>
          <a:p>
            <a:pPr marL="342900" indent="-342900">
              <a:buFont typeface="Arial" panose="020B0604020202020204" pitchFamily="34" charset="0"/>
              <a:buChar char="•"/>
            </a:pPr>
            <a:r>
              <a:rPr lang="en-US" sz="2400" b="1" i="1" dirty="0" smtClean="0">
                <a:solidFill>
                  <a:srgbClr val="08649C"/>
                </a:solidFill>
              </a:rPr>
              <a:t>Results/Value</a:t>
            </a:r>
          </a:p>
          <a:p>
            <a:pPr marL="342900" indent="-342900">
              <a:buFont typeface="Arial" panose="020B0604020202020204" pitchFamily="34" charset="0"/>
              <a:buChar char="•"/>
            </a:pPr>
            <a:endParaRPr lang="en-US" sz="2400" b="1" i="1" dirty="0">
              <a:solidFill>
                <a:srgbClr val="08649C"/>
              </a:solidFill>
            </a:endParaRPr>
          </a:p>
          <a:p>
            <a:pPr marL="342900" indent="-342900">
              <a:buFont typeface="Arial" panose="020B0604020202020204" pitchFamily="34" charset="0"/>
              <a:buChar char="•"/>
            </a:pPr>
            <a:r>
              <a:rPr lang="en-US" sz="2400" b="1" i="1" dirty="0" smtClean="0">
                <a:solidFill>
                  <a:srgbClr val="08649C"/>
                </a:solidFill>
              </a:rPr>
              <a:t>Continued Expansion</a:t>
            </a:r>
          </a:p>
          <a:p>
            <a:pPr marL="800100" lvl="1" indent="-342900">
              <a:buFont typeface="Arial" panose="020B0604020202020204" pitchFamily="34" charset="0"/>
              <a:buChar char="•"/>
            </a:pPr>
            <a:endParaRPr lang="en-US" sz="2400" b="1" i="1" dirty="0">
              <a:solidFill>
                <a:srgbClr val="92D050"/>
              </a:solidFill>
            </a:endParaRPr>
          </a:p>
          <a:p>
            <a:pPr marL="342900" indent="-342900">
              <a:buFont typeface="Arial" panose="020B0604020202020204" pitchFamily="34" charset="0"/>
              <a:buChar char="•"/>
            </a:pPr>
            <a:endParaRPr lang="en-US" sz="2400" b="1" i="1" dirty="0">
              <a:solidFill>
                <a:srgbClr val="92D050"/>
              </a:solidFill>
            </a:endParaRPr>
          </a:p>
          <a:p>
            <a:endParaRPr lang="en-US" sz="2400" b="1" i="1" dirty="0">
              <a:solidFill>
                <a:srgbClr val="92D050"/>
              </a:solidFill>
            </a:endParaRPr>
          </a:p>
          <a:p>
            <a:pPr marL="342900" indent="-342900">
              <a:buFont typeface="Arial" panose="020B0604020202020204" pitchFamily="34" charset="0"/>
              <a:buChar char="•"/>
            </a:pPr>
            <a:endParaRPr lang="en-US" sz="2400" b="1" i="1"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4" y="4133798"/>
            <a:ext cx="2158299" cy="2121718"/>
          </a:xfrm>
          <a:prstGeom prst="rect">
            <a:avLst/>
          </a:prstGeom>
        </p:spPr>
      </p:pic>
    </p:spTree>
    <p:extLst>
      <p:ext uri="{BB962C8B-B14F-4D97-AF65-F5344CB8AC3E}">
        <p14:creationId xmlns:p14="http://schemas.microsoft.com/office/powerpoint/2010/main" val="773548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AS">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4x3" id="{1B15716E-4C9A-9D4A-B903-408D18DF07CA}" vid="{CD1EE71A-2765-364C-8F6A-1B532B6D2063}"/>
    </a:ext>
  </a:extLst>
</a:theme>
</file>

<file path=ppt/theme/theme2.xml><?xml version="1.0" encoding="utf-8"?>
<a:theme xmlns:a="http://schemas.openxmlformats.org/drawingml/2006/main" name="SAS Viya">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4x3" id="{1B15716E-4C9A-9D4A-B903-408D18DF07CA}" vid="{EC16D499-556E-4949-A258-5AF5EE713141}"/>
    </a:ext>
  </a:extLst>
</a:theme>
</file>

<file path=ppt/theme/theme3.xml><?xml version="1.0" encoding="utf-8"?>
<a:theme xmlns:a="http://schemas.openxmlformats.org/drawingml/2006/main" name="NDA">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4x3" id="{1B15716E-4C9A-9D4A-B903-408D18DF07CA}" vid="{75C4924A-9C0A-8B4B-A0F0-CD2F9C4FF4C3}"/>
    </a:ext>
  </a:extLst>
</a:theme>
</file>

<file path=ppt/theme/theme4.xml><?xml version="1.0" encoding="utf-8"?>
<a:theme xmlns:a="http://schemas.openxmlformats.org/drawingml/2006/main" name="Office Them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Presentation-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Presentation-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SAS-External-4x3</Template>
  <TotalTime>0</TotalTime>
  <Words>1237</Words>
  <Application>Microsoft Office PowerPoint</Application>
  <PresentationFormat>On-screen Show (4:3)</PresentationFormat>
  <Paragraphs>258</Paragraphs>
  <Slides>13</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Segoe UI</vt:lpstr>
      <vt:lpstr>SAS</vt:lpstr>
      <vt:lpstr>SAS Viya</vt:lpstr>
      <vt:lpstr>NDA</vt:lpstr>
      <vt:lpstr>The Use of Technology for a More Efficient Government </vt:lpstr>
      <vt:lpstr>SAS</vt:lpstr>
      <vt:lpstr>SAS Software</vt:lpstr>
      <vt:lpstr>COPA</vt:lpstr>
      <vt:lpstr>PowerPoint Presentation</vt:lpstr>
      <vt:lpstr>PowerPoint Presentation</vt:lpstr>
      <vt:lpstr>PowerPoint Presentation</vt:lpstr>
      <vt:lpstr>PowerPoint Presentation</vt:lpstr>
      <vt:lpstr>Case Study</vt:lpstr>
      <vt:lpstr>Case Study</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2017-02-13T13:30:38Z</dcterms:created>
  <dcterms:modified xsi:type="dcterms:W3CDTF">2017-03-20T20:12:26Z</dcterms:modified>
</cp:coreProperties>
</file>